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4" r:id="rId5"/>
    <p:sldMasterId id="2147483655" r:id="rId6"/>
    <p:sldMasterId id="2147483657" r:id="rId7"/>
    <p:sldMasterId id="2147483658" r:id="rId8"/>
    <p:sldMasterId id="2147483663" r:id="rId9"/>
    <p:sldMasterId id="2147483664" r:id="rId10"/>
    <p:sldMasterId id="2147483665" r:id="rId11"/>
  </p:sldMasterIdLst>
  <p:notesMasterIdLst>
    <p:notesMasterId r:id="rId29"/>
  </p:notesMasterIdLst>
  <p:sldIdLst>
    <p:sldId id="256" r:id="rId12"/>
    <p:sldId id="277" r:id="rId13"/>
    <p:sldId id="283" r:id="rId14"/>
    <p:sldId id="284" r:id="rId15"/>
    <p:sldId id="272" r:id="rId16"/>
    <p:sldId id="278" r:id="rId17"/>
    <p:sldId id="257" r:id="rId18"/>
    <p:sldId id="271" r:id="rId19"/>
    <p:sldId id="279" r:id="rId20"/>
    <p:sldId id="258" r:id="rId21"/>
    <p:sldId id="273" r:id="rId22"/>
    <p:sldId id="274" r:id="rId23"/>
    <p:sldId id="285" r:id="rId24"/>
    <p:sldId id="280" r:id="rId25"/>
    <p:sldId id="282" r:id="rId26"/>
    <p:sldId id="281" r:id="rId27"/>
    <p:sldId id="259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957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4349" autoAdjust="0"/>
    <p:restoredTop sz="96589" autoAdjust="0"/>
  </p:normalViewPr>
  <p:slideViewPr>
    <p:cSldViewPr>
      <p:cViewPr varScale="1">
        <p:scale>
          <a:sx n="106" d="100"/>
          <a:sy n="106" d="100"/>
        </p:scale>
        <p:origin x="245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DA7997-2331-4200-B5E3-20B53D8557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41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2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8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1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5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28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65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2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8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8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4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8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A7997-2331-4200-B5E3-20B53D8557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15E6D-C143-4B9C-B270-7722B8CC0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908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E03E-F6B0-434D-8D5C-D0A18E4801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0725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D8B4-0319-4312-A7D8-B38877AB3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5654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A2E3-9BF2-43F2-80CC-26C1E066AE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68470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26524-05B1-4255-983C-B7CD356F4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9151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4C31A-BA29-4818-A471-4F8DC3E0B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4936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E8AB-127D-4D9B-BEBC-FDF940FE3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9094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B302-A9BC-4E50-A904-AB4BA6FB7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68624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A36D-644D-4122-8E5A-F2AB4529C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3429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27798-8BCC-4505-A586-726E6ABD6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3792"/>
      </p:ext>
    </p:extLst>
  </p:cSld>
  <p:clrMapOvr>
    <a:masterClrMapping/>
  </p:clrMapOvr>
  <p:transition>
    <p:rand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A05AD-4659-423E-B191-A86C02988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8633"/>
      </p:ext>
    </p:extLst>
  </p:cSld>
  <p:clrMapOvr>
    <a:masterClrMapping/>
  </p:clrMapOvr>
  <p:transition>
    <p:rand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463DA-4D3B-4255-9E70-0E51C8C39F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930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1A97-1F14-4721-81B6-C27718DB0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8011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56E7-7FA9-42B0-AB82-28549ABD3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73870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25F47-96A3-4433-B816-3C692843C0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768"/>
      </p:ext>
    </p:extLst>
  </p:cSld>
  <p:clrMapOvr>
    <a:masterClrMapping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B8227-89DA-48CA-B2CA-1ED60D85D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47472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E50B8-3EB7-436D-8E64-16BF25D81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912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2E1C1-6F3F-42FE-8A10-6C287E21BE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1505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09BCA-322A-4BA4-8F9A-8E3DBF1208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9313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0F7DA-90E3-4752-B003-2B119F4EE2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7580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6A7F8-D20D-4A41-BE36-6A6F1FC32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78368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A46DF-0639-4E0C-AD3B-E7F21C444D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09196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9A003-B088-44F3-A53E-1E3271BAE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0056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E55A-6363-4773-BDA5-4DFE8D09F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99133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A02C-5450-4FAD-94B3-1C1F246C0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82622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AABA8-85B7-41B5-8B0C-C755A3B4C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0975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48E1B-A9F2-4716-96B7-F21BC6AA6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8435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FA6E-B8FB-4265-8C20-515D5FA9B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6183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31C3B-03D9-4A49-9B90-939AA9F45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1324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F2EA8-79CE-499F-BF73-4B7D9772B8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95615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7C366-87C7-463C-B56D-4311878BD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3548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3ED1B-C164-44DF-85DB-74D152905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7617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92988-F298-4246-8148-5D83766D29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159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3EFF0-AE66-4C16-BC54-4C7A942DA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1704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FD4C-3EFD-405D-956C-795A5A5E0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6676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F3DC-B1F2-45C9-9FC4-2BAB065B6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1023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7E6F-1671-466C-AE16-BE10E4CD94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760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33D02-5615-41D5-B254-18DAFAB441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640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9655-B07F-4C2A-83BE-0A8E61AF65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696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0E3E-DEB4-455F-AE23-395D6BBFA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19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6E00A-F589-45E7-85FC-F5208DEE46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1068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99CA-134B-40D4-8336-85A7E0D44F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642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B735-1FC6-4567-BF61-C1DB074131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3913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0E1B7-4657-43C7-8CE3-CF186FD9D9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059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983F-FCAB-4F04-9891-942AD081C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8711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B9C2E-B901-43D4-8E4C-DA3F7108A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8032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5FA52-A279-4E48-88D8-9088CADF5C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517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D3E42-1815-4FC6-AA6A-E22222F09A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7066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8599-B28F-46BB-9A14-BF1306273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4293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5B410-3153-49D5-ACE7-EB9DFC5310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615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D9095-59F4-43EA-956C-62ABD315D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0315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4C592-B4A4-4661-8970-FFA9B8B8B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05981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F449E-4AB4-4364-822F-ECB7F0330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9765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8DF1A-8D5B-4B7F-836B-2C0303F45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5142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FC5E6-7CA1-434A-9A34-BD98F05FE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80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3D12B-11AA-4FFE-85AA-351B7E33C2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4143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0B0B3-C345-4AA3-99E2-8584A5DCF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8233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FEB59-8598-49D2-ACF5-6788FD4EF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85603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6684E-E19F-4CED-9C26-B0F1E6E9C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4909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20FC1-8758-4049-BA35-DFD73CAA72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519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375EA-85A4-4D14-BF72-35F35C391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463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49C29-D4CC-4BE3-9A3A-0693D85AD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1275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B0D3F-70C1-4A2E-92B4-D1D12FD445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252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D02D-44B5-411C-9A74-C6E5A31D2D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75402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7FCCB-541A-45E4-A9FF-BA2E44A89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789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276E-A2B1-4918-9207-118C68B95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370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464A1-B568-4897-AFBB-693B2CECC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9036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687D6-EF67-4AD2-BC45-3FB681A68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2275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6C5B5-8F2F-408A-B39A-5E0E51D782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9981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8A6F6-AFDE-4100-A0AF-D705CFF2EC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88371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BC38-C571-41DB-9D32-BA85C8481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9141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849C-D38C-4E61-8B48-272384542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37430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02457-4551-499D-9AAE-7B49EE667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502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A695-629D-4CFD-A5B8-BAC9DF7C9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4963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B9433-D334-4ACA-AED4-24DF5E7E8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17052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244C-8B00-465F-8CB7-CBCC3C695A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906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4276-0CA8-4E36-8242-C6002EA4F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4449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BC83-4D9C-447C-AB73-19A5C658C4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7696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0311-E461-419A-BBE2-7A743B054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17585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4AAA0-6F01-445F-9172-FBC8D17A2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8635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DF936-F9F3-418C-BDB9-96F173326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8861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D9FEF-951E-4FC9-ADBE-093BEC461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5118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7F6AC-8414-426C-8185-849AF07E6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0524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E1DE-6BAD-42C3-8161-32F983B78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077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C69DD-A675-4FE4-B081-7A609B2CCC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73972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2F192-0DB6-4242-B896-3BB89B41D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4316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3CB7-7519-47DF-8C59-EAC72D7E6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6835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281C5-E367-41B1-8A10-547CE3C52E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1602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AA2A-E400-4398-83AB-FE658E811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1207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85B54-3D9B-475B-AA96-604F2BDD3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5563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CAB5D-476F-4436-9995-221D62065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8884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A4C01-A982-4BCE-AB71-ACCCB0852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04201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4D8FD-359C-41EC-A152-AE49D0E8A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07262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D3676-18FE-4AA5-A1CA-96215C536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8387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58C1F-A9B0-4F9F-AA84-00D21EF9E7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29423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E6A31-6A76-404B-86EF-6926E6BFB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05128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B888D-79BE-4DCC-BEA9-CFD14375F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3781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B6F13-FD98-4CB4-BB57-100B3107E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29904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339A3-6D39-4445-9963-296F05B9F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190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ACFA-82A6-4F5B-AE58-73196BD7B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44642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D8-650E-47E8-9D07-EC4FD9FC9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06723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C544-25AA-4758-A194-16C2FDD2DC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42278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4CB8E-750A-4D48-B155-9DE70B62C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29160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9FC81-342F-4807-9140-C87B49C67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9188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09CC-FBFA-4609-BA6E-9E7C5A602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57827"/>
      </p:ext>
    </p:extLst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E3019-6739-4359-BDB5-1A8B81B0D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5066"/>
      </p:ext>
    </p:extLst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F1DD7-AC91-477C-BA61-55D565C50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0432"/>
      </p:ext>
    </p:extLst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157F3-FCA7-4FB1-947E-9756BE5214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3955"/>
      </p:ext>
    </p:extLst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8C0D-DA0F-47E7-A4EB-A82CD8678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6638"/>
      </p:ext>
    </p:extLst>
  </p:cSld>
  <p:clrMapOvr>
    <a:masterClrMapping/>
  </p:clrMapOvr>
  <p:transition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08F3B-CE94-4182-92E5-C8E32BED2D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813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F886-D872-4628-B955-C837ED26B1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4525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C84E-6CC8-48DE-9D82-FD8D29E06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2101"/>
      </p:ext>
    </p:extLst>
  </p:cSld>
  <p:clrMapOvr>
    <a:masterClrMapping/>
  </p:clrMapOvr>
  <p:transition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33491-7747-4B8B-A16D-688ABE884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8182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079A-4A7A-4532-9A41-85FC70E7B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933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6103-713A-4970-B19B-4F54FA3D2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5404"/>
      </p:ext>
    </p:extLst>
  </p:cSld>
  <p:clrMapOvr>
    <a:masterClrMapping/>
  </p:clrMapOvr>
  <p:transition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30E82-D344-4D62-A83E-E4B9D364B8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41641"/>
      </p:ext>
    </p:extLst>
  </p:cSld>
  <p:clrMapOvr>
    <a:masterClrMapping/>
  </p:clrMapOvr>
  <p:transition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CAC1D-CC84-4A5E-BDA9-770AF4569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16564"/>
      </p:ext>
    </p:extLst>
  </p:cSld>
  <p:clrMapOvr>
    <a:masterClrMapping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2A62F-61CB-42B8-9B69-02A0E5A0E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1061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E162-3560-4AD7-90B0-B750AD82F0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5004"/>
      </p:ext>
    </p:extLst>
  </p:cSld>
  <p:clrMapOvr>
    <a:masterClrMapping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43ADC-5F6F-48CE-A5AF-5329B4B0D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2499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86EBE-FD07-4FF7-84AE-904B553379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7256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E9BD09-DDF9-402D-B067-5A8DF53E0CD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14" name="Picture 90" descr="forgiveness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F8B11D-1BB6-4CE4-912B-BC167247BD7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0119" name="Picture 7" descr="awesome dynamic of forgiveness, the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3621A-1D1C-4BB8-84F8-9B5890612E2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4215" name="Picture 7" descr="force of forgiveness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35AD18-4148-411F-97AE-A69171EE7A5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90" name="Picture 94" descr="forgiveness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FEABD1-07FD-4951-8BEB-578AD187A58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16" name="Picture 56" descr="resy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CA4B28-DAE7-4C20-ACEF-91D0B6C8FFE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799" name="Picture 7" descr="Times of Refreshing_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E3D363-0BA7-4A0B-A627-D6DFE075876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8919" name="Picture 7" descr="force of forgiveness_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7571C4-683F-4826-82FB-7B59C9B8557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0967" name="Picture 7" descr="force of forgiveness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9795E8-9179-44F6-92EC-7E1B08A7601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087" name="Picture 7" descr="awesome dynamic of forgiveness, the_c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BDA2CF-989C-48F1-9FE6-C86EE6A0F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8135" name="Picture 7" descr="amazed by his grace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476166-7F2B-481F-8E07-72EC53AE83E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9095" name="Picture 7" descr="set free_t_nv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4648200" y="4191000"/>
            <a:ext cx="2133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Ps 86:5</a:t>
            </a: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2209801" y="381000"/>
            <a:ext cx="58769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"For thou, Lord, art good</a:t>
            </a: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51435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and ready to forgive."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I Forgive and Forget?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Heb 8:12  “I will remember your sins no more.”</a:t>
            </a:r>
          </a:p>
          <a:p>
            <a:pPr>
              <a:lnSpc>
                <a:spcPct val="90000"/>
              </a:lnSpc>
            </a:pPr>
            <a:r>
              <a:rPr lang="en-US" sz="3600"/>
              <a:t>What does it mean?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Not </a:t>
            </a:r>
            <a:r>
              <a:rPr lang="en-US" sz="3200" i="1"/>
              <a:t>“erasing from memory.”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Num 14:19-20 – Moses prayed, God forgave!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Num 14:21-22 – God remembered the 10 times they had sinned!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 I Expected to </a:t>
            </a:r>
            <a:r>
              <a:rPr lang="en-US" i="1"/>
              <a:t>Forget</a:t>
            </a:r>
            <a:r>
              <a:rPr lang="en-US"/>
              <a:t>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Isaiah 43:18  “</a:t>
            </a:r>
            <a:r>
              <a:rPr lang="en-US" sz="3600" u="sng"/>
              <a:t>Remember not</a:t>
            </a:r>
            <a:r>
              <a:rPr lang="en-US" sz="3600"/>
              <a:t> the former things.”  </a:t>
            </a:r>
          </a:p>
          <a:p>
            <a:pPr lvl="1"/>
            <a:r>
              <a:rPr lang="en-US" sz="3600" u="sng"/>
              <a:t>Not</a:t>
            </a:r>
            <a:r>
              <a:rPr lang="en-US" sz="3600"/>
              <a:t> memory loss!</a:t>
            </a:r>
          </a:p>
          <a:p>
            <a:pPr lvl="1"/>
            <a:r>
              <a:rPr lang="en-US" sz="3600"/>
              <a:t>Isaiah 43:25ff  God does “not remember” their sins </a:t>
            </a:r>
            <a:r>
              <a:rPr lang="en-US" sz="3600" i="1" u="sng"/>
              <a:t>after</a:t>
            </a:r>
            <a:r>
              <a:rPr lang="en-US" sz="3600" u="sng"/>
              <a:t> listing them!</a:t>
            </a:r>
          </a:p>
          <a:p>
            <a:pPr lvl="1"/>
            <a:r>
              <a:rPr lang="en-US" sz="3600"/>
              <a:t>NASV – “</a:t>
            </a:r>
            <a:r>
              <a:rPr lang="en-US" sz="3600" u="sng"/>
              <a:t>Do not call to mind</a:t>
            </a:r>
            <a:r>
              <a:rPr lang="en-US" sz="3600"/>
              <a:t>.</a:t>
            </a:r>
          </a:p>
          <a:p>
            <a:pPr lvl="1">
              <a:buFontTx/>
              <a:buNone/>
            </a:pPr>
            <a:endParaRPr lang="en-US" sz="3600"/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6934200" y="2438400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What does “remember </a:t>
            </a:r>
            <a:br>
              <a:rPr lang="en-US" sz="4000" b="1"/>
            </a:br>
            <a:r>
              <a:rPr lang="en-US" sz="4000" b="1"/>
              <a:t>no more” mean?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Idea: “Not call up, or </a:t>
            </a:r>
            <a:r>
              <a:rPr lang="en-US" sz="3600" u="sng"/>
              <a:t>hold against</a:t>
            </a:r>
            <a:r>
              <a:rPr lang="en-US" sz="3600"/>
              <a:t>.”</a:t>
            </a:r>
          </a:p>
          <a:p>
            <a:pPr lvl="1"/>
            <a:r>
              <a:rPr lang="en-US" sz="3600"/>
              <a:t>Explains Heb 10:17</a:t>
            </a:r>
            <a:endParaRPr lang="en-US" sz="3200"/>
          </a:p>
          <a:p>
            <a:r>
              <a:rPr lang="en-US" sz="3600"/>
              <a:t>One can </a:t>
            </a:r>
            <a:r>
              <a:rPr lang="en-US" sz="3600" u="sng"/>
              <a:t>completely forgive</a:t>
            </a:r>
            <a:r>
              <a:rPr lang="en-US" sz="3600"/>
              <a:t> and </a:t>
            </a:r>
            <a:r>
              <a:rPr lang="en-US" sz="3600" u="sng"/>
              <a:t>still remember</a:t>
            </a:r>
            <a:r>
              <a:rPr lang="en-US" sz="3600"/>
              <a:t> the sin.</a:t>
            </a:r>
          </a:p>
          <a:p>
            <a:r>
              <a:rPr lang="en-US" sz="3600"/>
              <a:t>Clara Barton:  </a:t>
            </a:r>
            <a:r>
              <a:rPr lang="en-US" sz="3600" i="1"/>
              <a:t>“I distinctly remember forgetting that.”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514600" y="4343400"/>
            <a:ext cx="7620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“If you </a:t>
            </a:r>
            <a:r>
              <a:rPr lang="en-US" sz="3200" b="1" u="sng"/>
              <a:t>forgive not</a:t>
            </a:r>
            <a:r>
              <a:rPr lang="en-US" sz="3200"/>
              <a:t> men </a:t>
            </a:r>
            <a:r>
              <a:rPr lang="en-US" sz="3200" u="sng"/>
              <a:t>their trespasses</a:t>
            </a:r>
            <a:r>
              <a:rPr lang="en-US" sz="3200"/>
              <a:t>, neither will your Father forgive </a:t>
            </a:r>
            <a:r>
              <a:rPr lang="en-US" sz="3200" u="sng"/>
              <a:t>your trespasses</a:t>
            </a:r>
            <a:r>
              <a:rPr lang="en-US" sz="3200"/>
              <a:t>.” Matt 6:15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sz="4000" b="1"/>
              <a:t>Implications for Human Relationships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143000"/>
            <a:ext cx="8077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/>
              <a:t>We </a:t>
            </a:r>
            <a:r>
              <a:rPr lang="en-US" sz="3600" b="1" u="sng" dirty="0"/>
              <a:t>must</a:t>
            </a:r>
            <a:r>
              <a:rPr lang="en-US" sz="3600" b="1" dirty="0"/>
              <a:t> forgive</a:t>
            </a:r>
            <a:r>
              <a:rPr lang="en-US" sz="3600" dirty="0"/>
              <a:t> others! 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3 “If your brother sins, rebuke him; and </a:t>
            </a:r>
            <a:r>
              <a:rPr lang="en-US" sz="2400" b="1" u="sng" dirty="0"/>
              <a:t>if he repents</a:t>
            </a:r>
            <a:r>
              <a:rPr lang="en-US" sz="2400" b="1" dirty="0"/>
              <a:t>, forgive him</a:t>
            </a:r>
            <a:r>
              <a:rPr lang="en-US" sz="2400" dirty="0"/>
              <a:t>.  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3600" b="1" dirty="0"/>
              <a:t>Forgiveness is </a:t>
            </a:r>
            <a:r>
              <a:rPr lang="en-US" sz="3600" b="1" i="1" u="sng" dirty="0"/>
              <a:t>conditional on repentance</a:t>
            </a:r>
            <a:r>
              <a:rPr lang="en-US" sz="3600" b="1" i="1" dirty="0"/>
              <a:t>!</a:t>
            </a:r>
            <a:r>
              <a:rPr lang="en-US" sz="2800" b="1" dirty="0"/>
              <a:t>  </a:t>
            </a:r>
            <a:r>
              <a:rPr lang="en-US" sz="2800" b="1" dirty="0" err="1"/>
              <a:t>Lk</a:t>
            </a:r>
            <a:r>
              <a:rPr lang="en-US" sz="2800" b="1" dirty="0"/>
              <a:t> 17:3, I Jn 1:9, Acts 2:38</a:t>
            </a:r>
          </a:p>
          <a:p>
            <a:pPr>
              <a:lnSpc>
                <a:spcPct val="80000"/>
              </a:lnSpc>
            </a:pPr>
            <a:r>
              <a:rPr lang="en-US" dirty="0"/>
              <a:t>God is ready and willing to forgive. We also </a:t>
            </a:r>
            <a:r>
              <a:rPr lang="en-US" b="1" dirty="0"/>
              <a:t>must hold no malice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Stephen – Acts 7: 60  “Lord, </a:t>
            </a:r>
            <a:r>
              <a:rPr lang="en-US" u="sng" dirty="0"/>
              <a:t>lay not this sin to their charge.”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must </a:t>
            </a:r>
            <a:r>
              <a:rPr lang="en-US" u="sng" dirty="0"/>
              <a:t>pray for those who seek our harm</a:t>
            </a:r>
            <a:r>
              <a:rPr lang="en-US" dirty="0"/>
              <a:t>. Mt 5:44, Rm 12:19-21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We sin in </a:t>
            </a:r>
            <a:r>
              <a:rPr lang="en-US" u="sng" dirty="0"/>
              <a:t>failing to pray</a:t>
            </a:r>
            <a:r>
              <a:rPr lang="en-US" dirty="0"/>
              <a:t> for offenders. I Sam 12:23</a:t>
            </a:r>
          </a:p>
          <a:p>
            <a:pPr>
              <a:lnSpc>
                <a:spcPct val="80000"/>
              </a:lnSpc>
            </a:pPr>
            <a:endParaRPr lang="en-US" sz="1800" b="1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1600" b="1" dirty="0"/>
          </a:p>
        </p:txBody>
      </p:sp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8305800" y="1600200"/>
            <a:ext cx="304800" cy="457200"/>
          </a:xfrm>
          <a:prstGeom prst="ellipse">
            <a:avLst/>
          </a:prstGeom>
          <a:noFill/>
          <a:ln w="19050">
            <a:solidFill>
              <a:srgbClr val="D749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Implications/Principles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b="1"/>
              <a:t>Forgiveness is to be </a:t>
            </a:r>
            <a:r>
              <a:rPr lang="en-US" sz="3600" b="1" u="sng"/>
              <a:t>unlimited</a:t>
            </a:r>
            <a:r>
              <a:rPr lang="en-US" sz="3600"/>
              <a:t>.  Matt 18:21-22  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"Lord, how often shall my brother sin against me and I forgive him? Up to seven times?“</a:t>
            </a:r>
          </a:p>
          <a:p>
            <a:pPr lvl="1">
              <a:lnSpc>
                <a:spcPct val="90000"/>
              </a:lnSpc>
            </a:pPr>
            <a:r>
              <a:rPr lang="en-US"/>
              <a:t>22 Jesus said to him, "I do not say to you, up to seven times, but up to </a:t>
            </a:r>
            <a:r>
              <a:rPr lang="en-US" u="sng"/>
              <a:t>seventy times seven</a:t>
            </a:r>
            <a:r>
              <a:rPr lang="en-US"/>
              <a:t>.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 sz="3200"/>
              <a:t>“Lord, </a:t>
            </a:r>
            <a:r>
              <a:rPr lang="en-US" sz="3200" b="1"/>
              <a:t>increase our faith!”</a:t>
            </a:r>
            <a:r>
              <a:rPr lang="en-US" sz="3200"/>
              <a:t> Lk 17:5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4800601" y="4267200"/>
            <a:ext cx="27336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66"/>
                </a:solidFill>
                <a:latin typeface="Arial Black"/>
              </a:rPr>
              <a:t>490 times?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Implications/Principles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b="1"/>
              <a:t>We will receive mercy based upon how merciful we are!  Mt 7:1-2</a:t>
            </a:r>
          </a:p>
          <a:p>
            <a:pPr lvl="1"/>
            <a:r>
              <a:rPr lang="en-US" b="1"/>
              <a:t>2 "For in the way you judge, you will be judged; and by your standard of measure, </a:t>
            </a:r>
            <a:r>
              <a:rPr lang="en-US" b="1" u="sng"/>
              <a:t>it will be measured to you</a:t>
            </a:r>
            <a:r>
              <a:rPr lang="en-US" b="1"/>
              <a:t>.”</a:t>
            </a:r>
          </a:p>
          <a:p>
            <a:pPr lvl="1"/>
            <a:r>
              <a:rPr lang="en-US" b="1"/>
              <a:t>Matt 5:7 "Blessed are the </a:t>
            </a:r>
            <a:r>
              <a:rPr lang="en-US" b="1" u="sng"/>
              <a:t>merciful</a:t>
            </a:r>
            <a:r>
              <a:rPr lang="en-US" b="1"/>
              <a:t>, for they shall </a:t>
            </a:r>
            <a:r>
              <a:rPr lang="en-US" b="1" u="sng"/>
              <a:t>receive mercy</a:t>
            </a:r>
            <a:r>
              <a:rPr lang="en-US" b="1"/>
              <a:t>.” </a:t>
            </a:r>
          </a:p>
          <a:p>
            <a:pPr lvl="1"/>
            <a:r>
              <a:rPr lang="en-US" b="1" u="sng"/>
              <a:t>No exceptions</a:t>
            </a:r>
            <a:r>
              <a:rPr lang="en-US" b="1"/>
              <a:t> made for certain sins.</a:t>
            </a:r>
          </a:p>
          <a:p>
            <a:pPr lvl="1">
              <a:buFontTx/>
              <a:buNone/>
            </a:pPr>
            <a:endParaRPr lang="en-US" b="1"/>
          </a:p>
          <a:p>
            <a:pPr lvl="1"/>
            <a:endParaRPr lang="en-US" b="1"/>
          </a:p>
          <a:p>
            <a:pPr lvl="1">
              <a:buFontTx/>
              <a:buNone/>
            </a:pPr>
            <a:endParaRPr lang="en-US" b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600200"/>
            <a:ext cx="8458200" cy="2438400"/>
          </a:xfrm>
        </p:spPr>
        <p:txBody>
          <a:bodyPr/>
          <a:lstStyle/>
          <a:p>
            <a:r>
              <a:rPr lang="en-US" dirty="0"/>
              <a:t>1 John 2:1-2</a:t>
            </a:r>
            <a:br>
              <a:rPr lang="en-US" dirty="0"/>
            </a:br>
            <a:r>
              <a:rPr lang="en-US" dirty="0"/>
              <a:t>“And if anyone sins, we have an Advocate with the Father, Jesus Christ the righteous; 2 and He Himself is the propitiation for our sins.”</a:t>
            </a:r>
            <a:br>
              <a:rPr lang="en-US" dirty="0"/>
            </a:br>
            <a:endParaRPr lang="en-US" dirty="0"/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7315201" y="3505201"/>
            <a:ext cx="20097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Vertical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3048000" y="3657601"/>
            <a:ext cx="52768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Has Horizontal implications!</a:t>
            </a: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Forgiveness of Others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534400" cy="4525963"/>
          </a:xfrm>
        </p:spPr>
        <p:txBody>
          <a:bodyPr/>
          <a:lstStyle/>
          <a:p>
            <a:r>
              <a:rPr lang="en-US" sz="3600" dirty="0"/>
              <a:t>“</a:t>
            </a:r>
            <a:r>
              <a:rPr lang="en-US" sz="3600" b="1" dirty="0"/>
              <a:t>Forgive one another</a:t>
            </a:r>
            <a:r>
              <a:rPr lang="en-US" sz="3600" dirty="0"/>
              <a:t>, </a:t>
            </a:r>
            <a:r>
              <a:rPr lang="en-US" sz="3600" u="sng" dirty="0"/>
              <a:t>even as Christ forgave you</a:t>
            </a:r>
            <a:r>
              <a:rPr lang="en-US" sz="3600" dirty="0"/>
              <a:t>, so also do ye.”  Col 3:13</a:t>
            </a:r>
          </a:p>
          <a:p>
            <a:r>
              <a:rPr lang="en-US" sz="3600" dirty="0"/>
              <a:t>“Be kind to one another, tender hearted, </a:t>
            </a:r>
            <a:r>
              <a:rPr lang="en-US" sz="3600" u="sng" dirty="0"/>
              <a:t>forgiving one another</a:t>
            </a:r>
            <a:r>
              <a:rPr lang="en-US" sz="3600" dirty="0"/>
              <a:t>, even as </a:t>
            </a:r>
            <a:r>
              <a:rPr lang="en-US" sz="3600" b="1" dirty="0"/>
              <a:t>God for Christ’s sake hath forgiven you</a:t>
            </a:r>
            <a:r>
              <a:rPr lang="en-US" sz="3600" dirty="0"/>
              <a:t>.” Eph 4:32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Thesis: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sz="4000"/>
              <a:t>Definition</a:t>
            </a:r>
          </a:p>
          <a:p>
            <a:r>
              <a:rPr lang="en-US" sz="4000"/>
              <a:t>Implications </a:t>
            </a:r>
          </a:p>
          <a:p>
            <a:r>
              <a:rPr lang="en-US" sz="4000"/>
              <a:t>Biblical admonitions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1447800"/>
            <a:ext cx="66294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i="1"/>
              <a:t>Def:  “An attitude of heart which restores the offender to the former state and affections of the offended one.”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228601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u="sng"/>
              <a:t>PUT YOURSELF TO THE TEST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4000" b="1" u="sng"/>
          </a:p>
          <a:p>
            <a:pPr lvl="1">
              <a:lnSpc>
                <a:spcPct val="80000"/>
              </a:lnSpc>
            </a:pPr>
            <a:r>
              <a:rPr lang="en-US" sz="3600"/>
              <a:t>Is the relationship the same as before the offense?</a:t>
            </a:r>
          </a:p>
          <a:p>
            <a:pPr lvl="1">
              <a:lnSpc>
                <a:spcPct val="80000"/>
              </a:lnSpc>
            </a:pPr>
            <a:r>
              <a:rPr lang="en-US" sz="3600"/>
              <a:t>Do you feel as kindly towards them now as before?</a:t>
            </a:r>
          </a:p>
          <a:p>
            <a:pPr lvl="1">
              <a:lnSpc>
                <a:spcPct val="80000"/>
              </a:lnSpc>
            </a:pPr>
            <a:r>
              <a:rPr lang="en-US" sz="3600"/>
              <a:t>Are you </a:t>
            </a:r>
            <a:r>
              <a:rPr lang="en-US" sz="3600" i="1"/>
              <a:t>sure</a:t>
            </a:r>
            <a:r>
              <a:rPr lang="en-US" sz="3600"/>
              <a:t> you have really forgiven?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I’ll Forgive, but </a:t>
            </a:r>
            <a:r>
              <a:rPr lang="en-US" u="sng"/>
              <a:t>Never Forget</a:t>
            </a:r>
            <a:r>
              <a:rPr lang="en-US"/>
              <a:t>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Usually said with </a:t>
            </a:r>
            <a:r>
              <a:rPr lang="en-US" i="1"/>
              <a:t>bitterness &amp; animosity.</a:t>
            </a:r>
          </a:p>
          <a:p>
            <a:r>
              <a:rPr lang="en-US"/>
              <a:t>“From </a:t>
            </a:r>
            <a:r>
              <a:rPr lang="en-US" u="sng"/>
              <a:t>your hearts</a:t>
            </a:r>
            <a:r>
              <a:rPr lang="en-US"/>
              <a:t> you </a:t>
            </a:r>
            <a:r>
              <a:rPr lang="en-US" u="sng"/>
              <a:t>must forgive</a:t>
            </a:r>
            <a:r>
              <a:rPr lang="en-US"/>
              <a:t> your brother his trespasses.” Mt 18:35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600</Words>
  <Application>Microsoft Office PowerPoint</Application>
  <PresentationFormat>Widescreen</PresentationFormat>
  <Paragraphs>78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Impact</vt:lpstr>
      <vt:lpstr>Default Design</vt:lpstr>
      <vt:lpstr>Custom Design</vt:lpstr>
      <vt:lpstr>1_Custom Design</vt:lpstr>
      <vt:lpstr>1_Default Design</vt:lpstr>
      <vt:lpstr>2_Custom Design</vt:lpstr>
      <vt:lpstr>3_Custom Design</vt:lpstr>
      <vt:lpstr>4_Custom Design</vt:lpstr>
      <vt:lpstr>5_Custom Design</vt:lpstr>
      <vt:lpstr>2_Default Design</vt:lpstr>
      <vt:lpstr>4_Default Design</vt:lpstr>
      <vt:lpstr>3_Default Design</vt:lpstr>
      <vt:lpstr>PowerPoint Presentation</vt:lpstr>
      <vt:lpstr>1 John 2:1-2 “And if anyone sins, we have an Advocate with the Father, Jesus Christ the righteous; 2 and He Himself is the propitiation for our sins.” </vt:lpstr>
      <vt:lpstr>PowerPoint Presentation</vt:lpstr>
      <vt:lpstr>PowerPoint Presentation</vt:lpstr>
      <vt:lpstr>Forgiveness of Others</vt:lpstr>
      <vt:lpstr>Thesis:</vt:lpstr>
      <vt:lpstr>PowerPoint Presentation</vt:lpstr>
      <vt:lpstr>PowerPoint Presentation</vt:lpstr>
      <vt:lpstr>I’ll Forgive, but Never Forget!</vt:lpstr>
      <vt:lpstr>How Can I Forgive and Forget?</vt:lpstr>
      <vt:lpstr>Am I Expected to Forget?</vt:lpstr>
      <vt:lpstr>What does “remember  no more” mean?</vt:lpstr>
      <vt:lpstr>PowerPoint Presentation</vt:lpstr>
      <vt:lpstr>Implications for Human Relationships</vt:lpstr>
      <vt:lpstr>Implications/Principles</vt:lpstr>
      <vt:lpstr>Implications/Principles</vt:lpstr>
      <vt:lpstr>PowerPoint Presentation</vt:lpstr>
    </vt:vector>
  </TitlesOfParts>
  <Company>sundaysource.org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Brent Hunter</cp:lastModifiedBy>
  <cp:revision>112</cp:revision>
  <dcterms:created xsi:type="dcterms:W3CDTF">2005-04-15T19:25:47Z</dcterms:created>
  <dcterms:modified xsi:type="dcterms:W3CDTF">2023-06-15T20:19:30Z</dcterms:modified>
</cp:coreProperties>
</file>