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77" r:id="rId2"/>
    <p:sldId id="276" r:id="rId3"/>
    <p:sldId id="265" r:id="rId4"/>
    <p:sldId id="278" r:id="rId5"/>
    <p:sldId id="279" r:id="rId6"/>
    <p:sldId id="28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49" autoAdjust="0"/>
  </p:normalViewPr>
  <p:slideViewPr>
    <p:cSldViewPr snapToGrid="0" snapToObjects="1">
      <p:cViewPr varScale="1">
        <p:scale>
          <a:sx n="80" d="100"/>
          <a:sy n="80" d="100"/>
        </p:scale>
        <p:origin x="108" y="51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1EFF9-8D27-AE4B-8FF9-84C620D135A3}" type="datetimeFigureOut">
              <a:rPr lang="en-US" smtClean="0"/>
              <a:t>11/14/2020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FDBA23-0892-7E48-A1F8-143AF4ACA2E7}" type="slidenum">
              <a:rPr lang="en-US" smtClean="0"/>
              <a:t>‹#›</a:t>
            </a:fld>
            <a:endParaRPr lang="en-US"/>
          </a:p>
        </p:txBody>
      </p:sp>
    </p:spTree>
    <p:extLst>
      <p:ext uri="{BB962C8B-B14F-4D97-AF65-F5344CB8AC3E}">
        <p14:creationId xmlns:p14="http://schemas.microsoft.com/office/powerpoint/2010/main" val="1783143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As we go through these passages you will see that Jesus takes advantage of every opportunity and deems it a necessary part of his life to “Do the will of Him who sent him.” You should also see the working power of his Word “The Truth” and what it can do in our lives.</a:t>
            </a:r>
          </a:p>
          <a:p>
            <a:pPr marL="0" indent="0">
              <a:buFont typeface="Arial" panose="020B0604020202020204" pitchFamily="34" charset="0"/>
              <a:buNone/>
            </a:pPr>
            <a:r>
              <a:rPr lang="en-US" dirty="0"/>
              <a:t>*Read Vs 3-6</a:t>
            </a:r>
          </a:p>
        </p:txBody>
      </p:sp>
      <p:sp>
        <p:nvSpPr>
          <p:cNvPr id="4" name="Slide Number Placeholder 3"/>
          <p:cNvSpPr>
            <a:spLocks noGrp="1"/>
          </p:cNvSpPr>
          <p:nvPr>
            <p:ph type="sldNum" sz="quarter" idx="5"/>
          </p:nvPr>
        </p:nvSpPr>
        <p:spPr/>
        <p:txBody>
          <a:bodyPr/>
          <a:lstStyle/>
          <a:p>
            <a:fld id="{83FDBA23-0892-7E48-A1F8-143AF4ACA2E7}" type="slidenum">
              <a:rPr lang="en-US" smtClean="0"/>
              <a:t>1</a:t>
            </a:fld>
            <a:endParaRPr lang="en-US"/>
          </a:p>
        </p:txBody>
      </p:sp>
    </p:spTree>
    <p:extLst>
      <p:ext uri="{BB962C8B-B14F-4D97-AF65-F5344CB8AC3E}">
        <p14:creationId xmlns:p14="http://schemas.microsoft.com/office/powerpoint/2010/main" val="3577879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Envy and Malice of the Pharisees due to Baptisms of Jesus caused him to leave Judea.</a:t>
            </a:r>
          </a:p>
          <a:p>
            <a:pPr marL="171450" indent="-171450">
              <a:buFont typeface="Arial" panose="020B0604020202020204" pitchFamily="34" charset="0"/>
              <a:buChar char="•"/>
            </a:pPr>
            <a:r>
              <a:rPr lang="en-US" dirty="0"/>
              <a:t>The name of Sychar has changed several times. Earliest known name is Gen was called Shechem and today it is know as Nablus.</a:t>
            </a:r>
          </a:p>
          <a:p>
            <a:pPr marL="171450" indent="-171450">
              <a:buFont typeface="Arial" panose="020B0604020202020204" pitchFamily="34" charset="0"/>
              <a:buChar char="•"/>
            </a:pPr>
            <a:r>
              <a:rPr lang="en-US" dirty="0"/>
              <a:t>Even though the names have changed we know exactly where it is because of Jacob’s well</a:t>
            </a:r>
          </a:p>
        </p:txBody>
      </p:sp>
      <p:sp>
        <p:nvSpPr>
          <p:cNvPr id="4" name="Slide Number Placeholder 3"/>
          <p:cNvSpPr>
            <a:spLocks noGrp="1"/>
          </p:cNvSpPr>
          <p:nvPr>
            <p:ph type="sldNum" sz="quarter" idx="5"/>
          </p:nvPr>
        </p:nvSpPr>
        <p:spPr/>
        <p:txBody>
          <a:bodyPr/>
          <a:lstStyle/>
          <a:p>
            <a:fld id="{83FDBA23-0892-7E48-A1F8-143AF4ACA2E7}" type="slidenum">
              <a:rPr lang="en-US" smtClean="0"/>
              <a:t>2</a:t>
            </a:fld>
            <a:endParaRPr lang="en-US"/>
          </a:p>
        </p:txBody>
      </p:sp>
    </p:spTree>
    <p:extLst>
      <p:ext uri="{BB962C8B-B14F-4D97-AF65-F5344CB8AC3E}">
        <p14:creationId xmlns:p14="http://schemas.microsoft.com/office/powerpoint/2010/main" val="4018051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Jewish, Samaritan, Christian and Muslim traditions all associate the well with Jacob</a:t>
            </a:r>
          </a:p>
          <a:p>
            <a:pPr marL="171450" indent="-171450">
              <a:buFont typeface="Arial" panose="020B0604020202020204" pitchFamily="34" charset="0"/>
              <a:buChar char="•"/>
            </a:pPr>
            <a:r>
              <a:rPr lang="en-US" dirty="0"/>
              <a:t>A church was built over the well</a:t>
            </a:r>
          </a:p>
          <a:p>
            <a:pPr marL="171450" indent="-171450">
              <a:buFont typeface="Arial" panose="020B0604020202020204" pitchFamily="34" charset="0"/>
              <a:buChar char="•"/>
            </a:pPr>
            <a:r>
              <a:rPr lang="en-US" dirty="0"/>
              <a:t>The well is still used for drinking today</a:t>
            </a:r>
          </a:p>
          <a:p>
            <a:pPr marL="0" indent="0">
              <a:buFont typeface="Arial" panose="020B0604020202020204" pitchFamily="34" charset="0"/>
              <a:buNone/>
            </a:pPr>
            <a:r>
              <a:rPr lang="en-US" dirty="0"/>
              <a:t>*Set stage of Jesus’ journey, being tired, thirsty, hungry in the heat of the day (sixth hour). Read Vs 7-9</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3FDBA23-0892-7E48-A1F8-143AF4ACA2E7}" type="slidenum">
              <a:rPr lang="en-US" smtClean="0"/>
              <a:t>3</a:t>
            </a:fld>
            <a:endParaRPr lang="en-US"/>
          </a:p>
        </p:txBody>
      </p:sp>
    </p:spTree>
    <p:extLst>
      <p:ext uri="{BB962C8B-B14F-4D97-AF65-F5344CB8AC3E}">
        <p14:creationId xmlns:p14="http://schemas.microsoft.com/office/powerpoint/2010/main" val="3278465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Men did not usually talk to their own wives or daughters in public during this time and in this section of the world.</a:t>
            </a:r>
          </a:p>
          <a:p>
            <a:pPr marL="171450" indent="-171450">
              <a:buFont typeface="Arial" panose="020B0604020202020204" pitchFamily="34" charset="0"/>
              <a:buChar char="•"/>
            </a:pPr>
            <a:r>
              <a:rPr lang="en-US" dirty="0"/>
              <a:t>Vs 9, even the lady was surprised that Jesus spoke to her being a woman from Samaria.</a:t>
            </a:r>
          </a:p>
          <a:p>
            <a:pPr marL="171450" indent="-171450">
              <a:buFont typeface="Arial" panose="020B0604020202020204" pitchFamily="34" charset="0"/>
              <a:buChar char="•"/>
            </a:pPr>
            <a:r>
              <a:rPr lang="en-US" dirty="0"/>
              <a:t>Vs 20, Samaritans accepted Moses but did not accept the other prophets. Similar to the different interpretations of Christian religions today.</a:t>
            </a:r>
          </a:p>
          <a:p>
            <a:pPr marL="171450" indent="-171450">
              <a:buFont typeface="Arial" panose="020B0604020202020204" pitchFamily="34" charset="0"/>
              <a:buChar char="•"/>
            </a:pPr>
            <a:r>
              <a:rPr lang="en-US" dirty="0"/>
              <a:t>Vs 6;18, sixth hour was about noon suggests that she was an outcast getting water in the heat of the day when no one else would have normally been there, had a problem with adultery, fornication.</a:t>
            </a:r>
          </a:p>
        </p:txBody>
      </p:sp>
      <p:sp>
        <p:nvSpPr>
          <p:cNvPr id="4" name="Slide Number Placeholder 3"/>
          <p:cNvSpPr>
            <a:spLocks noGrp="1"/>
          </p:cNvSpPr>
          <p:nvPr>
            <p:ph type="sldNum" sz="quarter" idx="5"/>
          </p:nvPr>
        </p:nvSpPr>
        <p:spPr/>
        <p:txBody>
          <a:bodyPr/>
          <a:lstStyle/>
          <a:p>
            <a:fld id="{83FDBA23-0892-7E48-A1F8-143AF4ACA2E7}" type="slidenum">
              <a:rPr lang="en-US" smtClean="0"/>
              <a:t>4</a:t>
            </a:fld>
            <a:endParaRPr lang="en-US"/>
          </a:p>
        </p:txBody>
      </p:sp>
    </p:spTree>
    <p:extLst>
      <p:ext uri="{BB962C8B-B14F-4D97-AF65-F5344CB8AC3E}">
        <p14:creationId xmlns:p14="http://schemas.microsoft.com/office/powerpoint/2010/main" val="2218010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Larry spoke last week about being born again spiritually. This was a new concept at the time it was spoken and now we see Jesus expanding on that with some spiritual knowledge and a spiritual need required to follow Jesus and worship the Father.</a:t>
            </a:r>
          </a:p>
          <a:p>
            <a:pPr marL="0" indent="0">
              <a:buFont typeface="Arial" panose="020B0604020202020204" pitchFamily="34" charset="0"/>
              <a:buNone/>
            </a:pPr>
            <a:r>
              <a:rPr lang="en-US" dirty="0"/>
              <a:t>* Read Vs 10-15</a:t>
            </a:r>
          </a:p>
          <a:p>
            <a:pPr marL="171450" indent="-171450">
              <a:buFont typeface="Arial" panose="020B0604020202020204" pitchFamily="34" charset="0"/>
              <a:buChar char="•"/>
            </a:pPr>
            <a:r>
              <a:rPr lang="en-US" dirty="0"/>
              <a:t>Gift of God could mean one of two things, either the gift is Christ or it could be referring to her opportunity of seeking salvation.</a:t>
            </a:r>
          </a:p>
          <a:p>
            <a:pPr marL="171450" indent="-171450">
              <a:buFont typeface="Arial" panose="020B0604020202020204" pitchFamily="34" charset="0"/>
              <a:buChar char="•"/>
            </a:pPr>
            <a:r>
              <a:rPr lang="en-US" dirty="0"/>
              <a:t>Vs 41 – Living water is the Word of God</a:t>
            </a:r>
          </a:p>
          <a:p>
            <a:pPr marL="171450" indent="-171450">
              <a:buFont typeface="Arial" panose="020B0604020202020204" pitchFamily="34" charset="0"/>
              <a:buChar char="•"/>
            </a:pPr>
            <a:r>
              <a:rPr lang="en-US" dirty="0"/>
              <a:t>Living water was a common phrase of this day. It meant water that was running such as wells or springs and not stagnant. Basically it was drinkable, clean water. </a:t>
            </a:r>
          </a:p>
          <a:p>
            <a:pPr marL="171450" indent="-171450">
              <a:buFont typeface="Arial" panose="020B0604020202020204" pitchFamily="34" charset="0"/>
              <a:buChar char="•"/>
            </a:pPr>
            <a:r>
              <a:rPr lang="en-US" dirty="0"/>
              <a:t>Blinded by the physical world and what she has gained from it and what she thinks she can gain from it. More excited about not having to draw water daily than having eternal life.</a:t>
            </a:r>
          </a:p>
        </p:txBody>
      </p:sp>
      <p:sp>
        <p:nvSpPr>
          <p:cNvPr id="4" name="Slide Number Placeholder 3"/>
          <p:cNvSpPr>
            <a:spLocks noGrp="1"/>
          </p:cNvSpPr>
          <p:nvPr>
            <p:ph type="sldNum" sz="quarter" idx="5"/>
          </p:nvPr>
        </p:nvSpPr>
        <p:spPr/>
        <p:txBody>
          <a:bodyPr/>
          <a:lstStyle/>
          <a:p>
            <a:fld id="{83FDBA23-0892-7E48-A1F8-143AF4ACA2E7}" type="slidenum">
              <a:rPr lang="en-US" smtClean="0"/>
              <a:t>5</a:t>
            </a:fld>
            <a:endParaRPr lang="en-US"/>
          </a:p>
        </p:txBody>
      </p:sp>
    </p:spTree>
    <p:extLst>
      <p:ext uri="{BB962C8B-B14F-4D97-AF65-F5344CB8AC3E}">
        <p14:creationId xmlns:p14="http://schemas.microsoft.com/office/powerpoint/2010/main" val="779891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*Read Vs 16-29</a:t>
            </a:r>
          </a:p>
          <a:p>
            <a:pPr marL="171450" indent="-171450">
              <a:buFont typeface="Arial" panose="020B0604020202020204" pitchFamily="34" charset="0"/>
              <a:buChar char="•"/>
            </a:pPr>
            <a:r>
              <a:rPr lang="en-US" dirty="0"/>
              <a:t>Only believed in Moses and not the other prophets, Was a sinner and not closely following the scriptures teachings, Very/extremely Physically minded.</a:t>
            </a:r>
          </a:p>
          <a:p>
            <a:pPr marL="171450" indent="-171450">
              <a:buFont typeface="Arial" panose="020B0604020202020204" pitchFamily="34" charset="0"/>
              <a:buChar char="•"/>
            </a:pPr>
            <a:r>
              <a:rPr lang="en-US" dirty="0"/>
              <a:t>She knew he was of God by knowing her life, but hesitated to believe he was the Messiah probably because he was Jewish. Deut. 18: 15 / Changes topic with not so important question.</a:t>
            </a:r>
          </a:p>
          <a:p>
            <a:pPr marL="171450" indent="-171450">
              <a:buFont typeface="Arial" panose="020B0604020202020204" pitchFamily="34" charset="0"/>
              <a:buChar char="•"/>
            </a:pPr>
            <a:r>
              <a:rPr lang="en-US" dirty="0"/>
              <a:t>True worshipers are those who use their hearts in their worship, not those who just mimic vane repetitions. They are searching for God and trying to please him with their lives. Worshiping in Spirit is  doing so using Heart, Soul and Mind. Their entire being is dedicated to their service to him.</a:t>
            </a:r>
          </a:p>
          <a:p>
            <a:pPr marL="171450" indent="-171450">
              <a:buFont typeface="Arial" panose="020B0604020202020204" pitchFamily="34" charset="0"/>
              <a:buChar char="•"/>
            </a:pPr>
            <a:r>
              <a:rPr lang="en-US" dirty="0"/>
              <a:t>Instant Belief that He was the Messiah. Immediately started evangelizing and cause the town people to believe. 1</a:t>
            </a:r>
            <a:r>
              <a:rPr lang="en-US" baseline="30000" dirty="0"/>
              <a:t>st</a:t>
            </a:r>
            <a:r>
              <a:rPr lang="en-US" dirty="0"/>
              <a:t> proclamation of who He was and purpose of recording.</a:t>
            </a:r>
          </a:p>
        </p:txBody>
      </p:sp>
      <p:sp>
        <p:nvSpPr>
          <p:cNvPr id="4" name="Slide Number Placeholder 3"/>
          <p:cNvSpPr>
            <a:spLocks noGrp="1"/>
          </p:cNvSpPr>
          <p:nvPr>
            <p:ph type="sldNum" sz="quarter" idx="5"/>
          </p:nvPr>
        </p:nvSpPr>
        <p:spPr/>
        <p:txBody>
          <a:bodyPr/>
          <a:lstStyle/>
          <a:p>
            <a:fld id="{83FDBA23-0892-7E48-A1F8-143AF4ACA2E7}" type="slidenum">
              <a:rPr lang="en-US" smtClean="0"/>
              <a:t>6</a:t>
            </a:fld>
            <a:endParaRPr lang="en-US"/>
          </a:p>
        </p:txBody>
      </p:sp>
    </p:spTree>
    <p:extLst>
      <p:ext uri="{BB962C8B-B14F-4D97-AF65-F5344CB8AC3E}">
        <p14:creationId xmlns:p14="http://schemas.microsoft.com/office/powerpoint/2010/main" val="4171284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F7F45-793B-AC44-8F47-8A6CAF471C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468CC0-70B2-DB4C-8D6E-8F407A18A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BCDA4D-1D9D-D846-B3F6-ED9875B24D88}"/>
              </a:ext>
            </a:extLst>
          </p:cNvPr>
          <p:cNvSpPr>
            <a:spLocks noGrp="1"/>
          </p:cNvSpPr>
          <p:nvPr>
            <p:ph type="dt" sz="half" idx="10"/>
          </p:nvPr>
        </p:nvSpPr>
        <p:spPr/>
        <p:txBody>
          <a:bodyPr/>
          <a:lstStyle/>
          <a:p>
            <a:fld id="{401BF887-3DC4-CB40-814E-15EECDC54328}" type="datetimeFigureOut">
              <a:rPr lang="en-US" smtClean="0"/>
              <a:t>11/14/2020</a:t>
            </a:fld>
            <a:endParaRPr lang="en-US"/>
          </a:p>
        </p:txBody>
      </p:sp>
      <p:sp>
        <p:nvSpPr>
          <p:cNvPr id="5" name="Footer Placeholder 4">
            <a:extLst>
              <a:ext uri="{FF2B5EF4-FFF2-40B4-BE49-F238E27FC236}">
                <a16:creationId xmlns:a16="http://schemas.microsoft.com/office/drawing/2014/main" id="{488ACA56-1FB3-B44B-ADFE-C5C1373A09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982A0-0B67-8D47-A890-D0C7B8AB1F93}"/>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405144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26CC-172B-2E48-B669-B316049305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591B40-B757-4446-9F33-E0C45753B1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4A93DE-42B8-B245-9EF1-62E6A5F50267}"/>
              </a:ext>
            </a:extLst>
          </p:cNvPr>
          <p:cNvSpPr>
            <a:spLocks noGrp="1"/>
          </p:cNvSpPr>
          <p:nvPr>
            <p:ph type="dt" sz="half" idx="10"/>
          </p:nvPr>
        </p:nvSpPr>
        <p:spPr/>
        <p:txBody>
          <a:bodyPr/>
          <a:lstStyle/>
          <a:p>
            <a:fld id="{401BF887-3DC4-CB40-814E-15EECDC54328}" type="datetimeFigureOut">
              <a:rPr lang="en-US" smtClean="0"/>
              <a:t>11/14/2020</a:t>
            </a:fld>
            <a:endParaRPr lang="en-US"/>
          </a:p>
        </p:txBody>
      </p:sp>
      <p:sp>
        <p:nvSpPr>
          <p:cNvPr id="5" name="Footer Placeholder 4">
            <a:extLst>
              <a:ext uri="{FF2B5EF4-FFF2-40B4-BE49-F238E27FC236}">
                <a16:creationId xmlns:a16="http://schemas.microsoft.com/office/drawing/2014/main" id="{9E2DD002-9818-A54C-9613-754D87F41C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8032B-3987-F14C-8454-EDD3BEAF56CD}"/>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144806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BDD0B9-4882-5D43-889F-04DF8A8CBB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D2C39E-F11A-4E47-9E36-C9E3336A78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8CEF3-9D6D-8B45-B8BE-A79F4785DD0B}"/>
              </a:ext>
            </a:extLst>
          </p:cNvPr>
          <p:cNvSpPr>
            <a:spLocks noGrp="1"/>
          </p:cNvSpPr>
          <p:nvPr>
            <p:ph type="dt" sz="half" idx="10"/>
          </p:nvPr>
        </p:nvSpPr>
        <p:spPr/>
        <p:txBody>
          <a:bodyPr/>
          <a:lstStyle/>
          <a:p>
            <a:fld id="{401BF887-3DC4-CB40-814E-15EECDC54328}" type="datetimeFigureOut">
              <a:rPr lang="en-US" smtClean="0"/>
              <a:t>11/14/2020</a:t>
            </a:fld>
            <a:endParaRPr lang="en-US"/>
          </a:p>
        </p:txBody>
      </p:sp>
      <p:sp>
        <p:nvSpPr>
          <p:cNvPr id="5" name="Footer Placeholder 4">
            <a:extLst>
              <a:ext uri="{FF2B5EF4-FFF2-40B4-BE49-F238E27FC236}">
                <a16:creationId xmlns:a16="http://schemas.microsoft.com/office/drawing/2014/main" id="{765BD236-F232-3C42-A304-376BEB98AA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3F7F37-2726-464E-B3DF-A4A96B3FDA8A}"/>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415039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669F-8F2F-DF4E-B951-6A82573605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8A8375-59A1-F242-AF2B-F91CDA58B7E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D38C95-2F0B-1A4A-B978-A93B5D2B8C39}"/>
              </a:ext>
            </a:extLst>
          </p:cNvPr>
          <p:cNvSpPr>
            <a:spLocks noGrp="1"/>
          </p:cNvSpPr>
          <p:nvPr>
            <p:ph type="dt" sz="half" idx="10"/>
          </p:nvPr>
        </p:nvSpPr>
        <p:spPr/>
        <p:txBody>
          <a:bodyPr/>
          <a:lstStyle/>
          <a:p>
            <a:fld id="{401BF887-3DC4-CB40-814E-15EECDC54328}" type="datetimeFigureOut">
              <a:rPr lang="en-US" smtClean="0"/>
              <a:t>11/14/2020</a:t>
            </a:fld>
            <a:endParaRPr lang="en-US"/>
          </a:p>
        </p:txBody>
      </p:sp>
      <p:sp>
        <p:nvSpPr>
          <p:cNvPr id="5" name="Footer Placeholder 4">
            <a:extLst>
              <a:ext uri="{FF2B5EF4-FFF2-40B4-BE49-F238E27FC236}">
                <a16:creationId xmlns:a16="http://schemas.microsoft.com/office/drawing/2014/main" id="{1FA92004-8982-C14F-84FC-0FAF1F031C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CB189-49C7-7049-B151-EB9083642767}"/>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190223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3D1C3-58DF-BA43-A015-E778BCADDC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3A9592-0911-5449-951B-C80750B93B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E2B50E-1AC9-DF4F-8143-F2AA1E41A78F}"/>
              </a:ext>
            </a:extLst>
          </p:cNvPr>
          <p:cNvSpPr>
            <a:spLocks noGrp="1"/>
          </p:cNvSpPr>
          <p:nvPr>
            <p:ph type="dt" sz="half" idx="10"/>
          </p:nvPr>
        </p:nvSpPr>
        <p:spPr/>
        <p:txBody>
          <a:bodyPr/>
          <a:lstStyle/>
          <a:p>
            <a:fld id="{401BF887-3DC4-CB40-814E-15EECDC54328}" type="datetimeFigureOut">
              <a:rPr lang="en-US" smtClean="0"/>
              <a:t>11/14/2020</a:t>
            </a:fld>
            <a:endParaRPr lang="en-US"/>
          </a:p>
        </p:txBody>
      </p:sp>
      <p:sp>
        <p:nvSpPr>
          <p:cNvPr id="5" name="Footer Placeholder 4">
            <a:extLst>
              <a:ext uri="{FF2B5EF4-FFF2-40B4-BE49-F238E27FC236}">
                <a16:creationId xmlns:a16="http://schemas.microsoft.com/office/drawing/2014/main" id="{5857E32A-7AAB-5C4E-A0AD-51FBE796B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1BF6BD-C306-234F-89AE-14F31DB2664F}"/>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319964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F9AF-5087-2742-BFB2-574EF98FAC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873436-CF2B-0244-957D-6C021EB1E6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B7282A-4519-F140-ABB4-F32B1ACD4D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C4D3DB-CDED-B946-A2D4-4792D49CCEC1}"/>
              </a:ext>
            </a:extLst>
          </p:cNvPr>
          <p:cNvSpPr>
            <a:spLocks noGrp="1"/>
          </p:cNvSpPr>
          <p:nvPr>
            <p:ph type="dt" sz="half" idx="10"/>
          </p:nvPr>
        </p:nvSpPr>
        <p:spPr/>
        <p:txBody>
          <a:bodyPr/>
          <a:lstStyle/>
          <a:p>
            <a:fld id="{401BF887-3DC4-CB40-814E-15EECDC54328}" type="datetimeFigureOut">
              <a:rPr lang="en-US" smtClean="0"/>
              <a:t>11/14/2020</a:t>
            </a:fld>
            <a:endParaRPr lang="en-US"/>
          </a:p>
        </p:txBody>
      </p:sp>
      <p:sp>
        <p:nvSpPr>
          <p:cNvPr id="6" name="Footer Placeholder 5">
            <a:extLst>
              <a:ext uri="{FF2B5EF4-FFF2-40B4-BE49-F238E27FC236}">
                <a16:creationId xmlns:a16="http://schemas.microsoft.com/office/drawing/2014/main" id="{DEEBD61B-3181-AB48-82C3-1F0BFBCC7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9A4C7D-A20C-3544-9812-892D160D8ECE}"/>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156150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CD371-3DCD-564B-9984-88D5CA9021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8ACEC6-DB0B-9645-858C-87E6AAAF36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383B3D9-5247-004F-80BE-12AB3DE52B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5CA9C0-E1C3-2F4D-8232-9611BFDDD8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E21DCDF-F332-3A41-A44F-C59933A4FC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157328-7D1C-C04A-AFA8-FF71A0EED423}"/>
              </a:ext>
            </a:extLst>
          </p:cNvPr>
          <p:cNvSpPr>
            <a:spLocks noGrp="1"/>
          </p:cNvSpPr>
          <p:nvPr>
            <p:ph type="dt" sz="half" idx="10"/>
          </p:nvPr>
        </p:nvSpPr>
        <p:spPr/>
        <p:txBody>
          <a:bodyPr/>
          <a:lstStyle/>
          <a:p>
            <a:fld id="{401BF887-3DC4-CB40-814E-15EECDC54328}" type="datetimeFigureOut">
              <a:rPr lang="en-US" smtClean="0"/>
              <a:t>11/14/2020</a:t>
            </a:fld>
            <a:endParaRPr lang="en-US"/>
          </a:p>
        </p:txBody>
      </p:sp>
      <p:sp>
        <p:nvSpPr>
          <p:cNvPr id="8" name="Footer Placeholder 7">
            <a:extLst>
              <a:ext uri="{FF2B5EF4-FFF2-40B4-BE49-F238E27FC236}">
                <a16:creationId xmlns:a16="http://schemas.microsoft.com/office/drawing/2014/main" id="{4E175477-1FFF-D740-BA60-0202A9ED14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988EE6-B60A-434C-9310-3D7812EAFADA}"/>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3998999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ECE6E-8E44-A04C-AF84-6404E2C122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E43103-68D6-3E45-846A-CF07BE7BF034}"/>
              </a:ext>
            </a:extLst>
          </p:cNvPr>
          <p:cNvSpPr>
            <a:spLocks noGrp="1"/>
          </p:cNvSpPr>
          <p:nvPr>
            <p:ph type="dt" sz="half" idx="10"/>
          </p:nvPr>
        </p:nvSpPr>
        <p:spPr/>
        <p:txBody>
          <a:bodyPr/>
          <a:lstStyle/>
          <a:p>
            <a:fld id="{401BF887-3DC4-CB40-814E-15EECDC54328}" type="datetimeFigureOut">
              <a:rPr lang="en-US" smtClean="0"/>
              <a:t>11/14/2020</a:t>
            </a:fld>
            <a:endParaRPr lang="en-US"/>
          </a:p>
        </p:txBody>
      </p:sp>
      <p:sp>
        <p:nvSpPr>
          <p:cNvPr id="4" name="Footer Placeholder 3">
            <a:extLst>
              <a:ext uri="{FF2B5EF4-FFF2-40B4-BE49-F238E27FC236}">
                <a16:creationId xmlns:a16="http://schemas.microsoft.com/office/drawing/2014/main" id="{A5BBE649-A891-5C48-B68B-95AF0C4EBD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1AC439-C301-EE47-9197-A1A7F903066A}"/>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203190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39C583-57F6-284C-BDA9-B9556938B79F}"/>
              </a:ext>
            </a:extLst>
          </p:cNvPr>
          <p:cNvSpPr>
            <a:spLocks noGrp="1"/>
          </p:cNvSpPr>
          <p:nvPr>
            <p:ph type="dt" sz="half" idx="10"/>
          </p:nvPr>
        </p:nvSpPr>
        <p:spPr/>
        <p:txBody>
          <a:bodyPr/>
          <a:lstStyle/>
          <a:p>
            <a:fld id="{401BF887-3DC4-CB40-814E-15EECDC54328}" type="datetimeFigureOut">
              <a:rPr lang="en-US" smtClean="0"/>
              <a:t>11/14/2020</a:t>
            </a:fld>
            <a:endParaRPr lang="en-US"/>
          </a:p>
        </p:txBody>
      </p:sp>
      <p:sp>
        <p:nvSpPr>
          <p:cNvPr id="3" name="Footer Placeholder 2">
            <a:extLst>
              <a:ext uri="{FF2B5EF4-FFF2-40B4-BE49-F238E27FC236}">
                <a16:creationId xmlns:a16="http://schemas.microsoft.com/office/drawing/2014/main" id="{845E712B-8BA3-3548-AE74-6ED83C4DB1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06C90B-34E0-1E42-9162-71B64C54770E}"/>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178081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C0E2E-93A9-0349-A4FD-2697CF4D9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7B6B3A-987C-284C-8F92-3067A65204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7E4B38-2C27-B843-B5C2-D3D23C3B3D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F7374C-15D3-BF46-9F0F-ABEDFEF5EC75}"/>
              </a:ext>
            </a:extLst>
          </p:cNvPr>
          <p:cNvSpPr>
            <a:spLocks noGrp="1"/>
          </p:cNvSpPr>
          <p:nvPr>
            <p:ph type="dt" sz="half" idx="10"/>
          </p:nvPr>
        </p:nvSpPr>
        <p:spPr/>
        <p:txBody>
          <a:bodyPr/>
          <a:lstStyle/>
          <a:p>
            <a:fld id="{401BF887-3DC4-CB40-814E-15EECDC54328}" type="datetimeFigureOut">
              <a:rPr lang="en-US" smtClean="0"/>
              <a:t>11/14/2020</a:t>
            </a:fld>
            <a:endParaRPr lang="en-US"/>
          </a:p>
        </p:txBody>
      </p:sp>
      <p:sp>
        <p:nvSpPr>
          <p:cNvPr id="6" name="Footer Placeholder 5">
            <a:extLst>
              <a:ext uri="{FF2B5EF4-FFF2-40B4-BE49-F238E27FC236}">
                <a16:creationId xmlns:a16="http://schemas.microsoft.com/office/drawing/2014/main" id="{FEB15F15-401B-F347-A2F7-FC2C5620C8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846B8B-33C9-0F47-A2F1-C242D8C1B881}"/>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376887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85053-57CA-6249-983E-58AA7D4BC1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79B6A1-4DE0-9E4A-A902-35E4D1A70E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13BD85-8B79-6A41-A096-DC77752656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492DA9-5F3B-3647-B500-482A39306037}"/>
              </a:ext>
            </a:extLst>
          </p:cNvPr>
          <p:cNvSpPr>
            <a:spLocks noGrp="1"/>
          </p:cNvSpPr>
          <p:nvPr>
            <p:ph type="dt" sz="half" idx="10"/>
          </p:nvPr>
        </p:nvSpPr>
        <p:spPr/>
        <p:txBody>
          <a:bodyPr/>
          <a:lstStyle/>
          <a:p>
            <a:fld id="{401BF887-3DC4-CB40-814E-15EECDC54328}" type="datetimeFigureOut">
              <a:rPr lang="en-US" smtClean="0"/>
              <a:t>11/14/2020</a:t>
            </a:fld>
            <a:endParaRPr lang="en-US"/>
          </a:p>
        </p:txBody>
      </p:sp>
      <p:sp>
        <p:nvSpPr>
          <p:cNvPr id="6" name="Footer Placeholder 5">
            <a:extLst>
              <a:ext uri="{FF2B5EF4-FFF2-40B4-BE49-F238E27FC236}">
                <a16:creationId xmlns:a16="http://schemas.microsoft.com/office/drawing/2014/main" id="{BF1AFC35-E2EF-D846-B830-D797B55162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577C48-ACD9-7141-8D2E-16C7D8713367}"/>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41384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D10D12-5B9B-1F4B-8572-7E99EA9E75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89E7FC-E383-584C-A26E-6AF18EBE91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46A47-2E45-8B4D-9174-D33120A633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BF887-3DC4-CB40-814E-15EECDC54328}" type="datetimeFigureOut">
              <a:rPr lang="en-US" smtClean="0"/>
              <a:t>11/14/2020</a:t>
            </a:fld>
            <a:endParaRPr lang="en-US"/>
          </a:p>
        </p:txBody>
      </p:sp>
      <p:sp>
        <p:nvSpPr>
          <p:cNvPr id="5" name="Footer Placeholder 4">
            <a:extLst>
              <a:ext uri="{FF2B5EF4-FFF2-40B4-BE49-F238E27FC236}">
                <a16:creationId xmlns:a16="http://schemas.microsoft.com/office/drawing/2014/main" id="{D9B1BA8F-155A-4042-9F3E-D6A0C45561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2051AB-5ABF-1749-A95D-6C3CD5905D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0EE7E-723B-C146-B6D4-B12E6B25D4C9}" type="slidenum">
              <a:rPr lang="en-US" smtClean="0"/>
              <a:t>‹#›</a:t>
            </a:fld>
            <a:endParaRPr lang="en-US"/>
          </a:p>
        </p:txBody>
      </p:sp>
    </p:spTree>
    <p:extLst>
      <p:ext uri="{BB962C8B-B14F-4D97-AF65-F5344CB8AC3E}">
        <p14:creationId xmlns:p14="http://schemas.microsoft.com/office/powerpoint/2010/main" val="2655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C0F7E-315E-4E07-ABDB-D34462E98B0C}"/>
              </a:ext>
            </a:extLst>
          </p:cNvPr>
          <p:cNvSpPr>
            <a:spLocks noGrp="1"/>
          </p:cNvSpPr>
          <p:nvPr>
            <p:ph type="ctrTitle"/>
          </p:nvPr>
        </p:nvSpPr>
        <p:spPr>
          <a:xfrm>
            <a:off x="1524000" y="2124507"/>
            <a:ext cx="9144000" cy="2387600"/>
          </a:xfrm>
        </p:spPr>
        <p:txBody>
          <a:bodyPr/>
          <a:lstStyle/>
          <a:p>
            <a:r>
              <a:rPr lang="en-US" dirty="0">
                <a:solidFill>
                  <a:schemeClr val="bg1"/>
                </a:solidFill>
              </a:rPr>
              <a:t>John 4: 3 - 54</a:t>
            </a:r>
          </a:p>
        </p:txBody>
      </p:sp>
      <p:sp>
        <p:nvSpPr>
          <p:cNvPr id="3" name="Subtitle 2">
            <a:extLst>
              <a:ext uri="{FF2B5EF4-FFF2-40B4-BE49-F238E27FC236}">
                <a16:creationId xmlns:a16="http://schemas.microsoft.com/office/drawing/2014/main" id="{5287F9C2-7EEF-4D86-A02B-B4C01F47DFAE}"/>
              </a:ext>
            </a:extLst>
          </p:cNvPr>
          <p:cNvSpPr>
            <a:spLocks noGrp="1"/>
          </p:cNvSpPr>
          <p:nvPr>
            <p:ph type="subTitle" idx="1"/>
          </p:nvPr>
        </p:nvSpPr>
        <p:spPr>
          <a:xfrm>
            <a:off x="1524000" y="4733493"/>
            <a:ext cx="9144000" cy="1655762"/>
          </a:xfrm>
        </p:spPr>
        <p:txBody>
          <a:bodyPr>
            <a:normAutofit/>
          </a:bodyPr>
          <a:lstStyle/>
          <a:p>
            <a:r>
              <a:rPr lang="en-US" sz="3600" dirty="0">
                <a:solidFill>
                  <a:schemeClr val="bg1"/>
                </a:solidFill>
              </a:rPr>
              <a:t>The Power of His Word and the constant need to spread it.</a:t>
            </a:r>
          </a:p>
        </p:txBody>
      </p:sp>
      <p:sp>
        <p:nvSpPr>
          <p:cNvPr id="4" name="Title 1">
            <a:extLst>
              <a:ext uri="{FF2B5EF4-FFF2-40B4-BE49-F238E27FC236}">
                <a16:creationId xmlns:a16="http://schemas.microsoft.com/office/drawing/2014/main" id="{5511C3EC-CEB8-4BF4-9C7A-ED9735D72B9C}"/>
              </a:ext>
            </a:extLst>
          </p:cNvPr>
          <p:cNvSpPr txBox="1">
            <a:spLocks/>
          </p:cNvSpPr>
          <p:nvPr/>
        </p:nvSpPr>
        <p:spPr>
          <a:xfrm>
            <a:off x="1524000" y="-773545"/>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chemeClr val="bg1"/>
                </a:solidFill>
              </a:rPr>
              <a:t>John Study</a:t>
            </a:r>
          </a:p>
        </p:txBody>
      </p:sp>
      <p:sp>
        <p:nvSpPr>
          <p:cNvPr id="5" name="Subtitle 2">
            <a:extLst>
              <a:ext uri="{FF2B5EF4-FFF2-40B4-BE49-F238E27FC236}">
                <a16:creationId xmlns:a16="http://schemas.microsoft.com/office/drawing/2014/main" id="{E378AC13-DCCC-44D3-8ACE-3606B8A265C4}"/>
              </a:ext>
            </a:extLst>
          </p:cNvPr>
          <p:cNvSpPr txBox="1">
            <a:spLocks/>
          </p:cNvSpPr>
          <p:nvPr/>
        </p:nvSpPr>
        <p:spPr>
          <a:xfrm>
            <a:off x="775855" y="1949159"/>
            <a:ext cx="10834254"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bg1"/>
                </a:solidFill>
              </a:rPr>
              <a:t>20 : 31 - but these are written so that you may believe that 	Jesus is the Christ, the Son of God, and that by believing you may have life in His name.</a:t>
            </a:r>
          </a:p>
        </p:txBody>
      </p:sp>
    </p:spTree>
    <p:extLst>
      <p:ext uri="{BB962C8B-B14F-4D97-AF65-F5344CB8AC3E}">
        <p14:creationId xmlns:p14="http://schemas.microsoft.com/office/powerpoint/2010/main" val="417999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15F1D78B-067E-457B-8E51-BB132772F8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3360" y="-737322"/>
            <a:ext cx="6191866" cy="8738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05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9E5D30-7957-CE4A-BBD0-3C25E85E4FEB}"/>
              </a:ext>
            </a:extLst>
          </p:cNvPr>
          <p:cNvSpPr txBox="1"/>
          <p:nvPr/>
        </p:nvSpPr>
        <p:spPr>
          <a:xfrm>
            <a:off x="3088105" y="505326"/>
            <a:ext cx="6015790" cy="1015663"/>
          </a:xfrm>
          <a:prstGeom prst="rect">
            <a:avLst/>
          </a:prstGeom>
          <a:noFill/>
        </p:spPr>
        <p:txBody>
          <a:bodyPr wrap="square" rtlCol="0">
            <a:spAutoFit/>
          </a:bodyPr>
          <a:lstStyle/>
          <a:p>
            <a:pPr algn="ctr"/>
            <a:r>
              <a:rPr lang="en-US" sz="6000" dirty="0">
                <a:solidFill>
                  <a:schemeClr val="bg1"/>
                </a:solidFill>
                <a:latin typeface="Perpetua" panose="02020502060401020303" pitchFamily="18" charset="77"/>
              </a:rPr>
              <a:t>Jacob’s Well</a:t>
            </a:r>
          </a:p>
        </p:txBody>
      </p:sp>
      <p:sp>
        <p:nvSpPr>
          <p:cNvPr id="3" name="TextBox 2">
            <a:extLst>
              <a:ext uri="{FF2B5EF4-FFF2-40B4-BE49-F238E27FC236}">
                <a16:creationId xmlns:a16="http://schemas.microsoft.com/office/drawing/2014/main" id="{7EF98666-8550-4F45-BCFD-333C1B5F590D}"/>
              </a:ext>
            </a:extLst>
          </p:cNvPr>
          <p:cNvSpPr txBox="1"/>
          <p:nvPr/>
        </p:nvSpPr>
        <p:spPr>
          <a:xfrm>
            <a:off x="0" y="4318938"/>
            <a:ext cx="12118242" cy="2308324"/>
          </a:xfrm>
          <a:prstGeom prst="rect">
            <a:avLst/>
          </a:prstGeom>
          <a:noFill/>
        </p:spPr>
        <p:txBody>
          <a:bodyPr wrap="square" rtlCol="0">
            <a:spAutoFit/>
          </a:bodyPr>
          <a:lstStyle/>
          <a:p>
            <a:pPr marL="571500" indent="-571500" algn="ctr">
              <a:buFont typeface="Arial" panose="020B0604020202020204" pitchFamily="34" charset="0"/>
              <a:buChar char="•"/>
            </a:pPr>
            <a:r>
              <a:rPr lang="en-US" sz="3600" dirty="0">
                <a:solidFill>
                  <a:schemeClr val="bg1"/>
                </a:solidFill>
              </a:rPr>
              <a:t>Most Authentic Site Jesus visited in the Bible</a:t>
            </a:r>
          </a:p>
          <a:p>
            <a:pPr marL="571500" indent="-571500" algn="ctr">
              <a:buFont typeface="Arial" panose="020B0604020202020204" pitchFamily="34" charset="0"/>
              <a:buChar char="•"/>
            </a:pPr>
            <a:r>
              <a:rPr lang="en-US" sz="3600" dirty="0">
                <a:solidFill>
                  <a:schemeClr val="bg1"/>
                </a:solidFill>
              </a:rPr>
              <a:t>Associated to Jacob through several different traditions</a:t>
            </a:r>
          </a:p>
          <a:p>
            <a:pPr marL="571500" indent="-571500" algn="ctr">
              <a:buFont typeface="Arial" panose="020B0604020202020204" pitchFamily="34" charset="0"/>
              <a:buChar char="•"/>
            </a:pPr>
            <a:r>
              <a:rPr lang="en-US" sz="3600" dirty="0">
                <a:solidFill>
                  <a:schemeClr val="bg1"/>
                </a:solidFill>
              </a:rPr>
              <a:t>Measured 40 meters (131 feet) in 1935, believed deeper</a:t>
            </a:r>
          </a:p>
          <a:p>
            <a:pPr marL="571500" indent="-571500" algn="ctr">
              <a:buFont typeface="Arial" panose="020B0604020202020204" pitchFamily="34" charset="0"/>
              <a:buChar char="•"/>
            </a:pPr>
            <a:r>
              <a:rPr lang="en-US" sz="3600" dirty="0">
                <a:solidFill>
                  <a:schemeClr val="bg1"/>
                </a:solidFill>
              </a:rPr>
              <a:t>Cut through solid limestone rock</a:t>
            </a:r>
          </a:p>
        </p:txBody>
      </p:sp>
      <p:pic>
        <p:nvPicPr>
          <p:cNvPr id="2050" name="Picture 2" descr="Image result for jacob's well israel">
            <a:extLst>
              <a:ext uri="{FF2B5EF4-FFF2-40B4-BE49-F238E27FC236}">
                <a16:creationId xmlns:a16="http://schemas.microsoft.com/office/drawing/2014/main" id="{C0C0D6CF-3D0F-43DD-8D1A-EB5701CFA5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45" y="0"/>
            <a:ext cx="4338322" cy="326039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jacob's well israel">
            <a:extLst>
              <a:ext uri="{FF2B5EF4-FFF2-40B4-BE49-F238E27FC236}">
                <a16:creationId xmlns:a16="http://schemas.microsoft.com/office/drawing/2014/main" id="{EAFF1513-FA76-4C71-8A3C-715C518E8E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9956" y="65136"/>
            <a:ext cx="4048286" cy="3363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762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26849-EEC0-406C-AFA0-CE7B0217D711}"/>
              </a:ext>
            </a:extLst>
          </p:cNvPr>
          <p:cNvSpPr>
            <a:spLocks noGrp="1"/>
          </p:cNvSpPr>
          <p:nvPr>
            <p:ph type="ctrTitle"/>
          </p:nvPr>
        </p:nvSpPr>
        <p:spPr>
          <a:xfrm>
            <a:off x="1524000" y="575181"/>
            <a:ext cx="9144000" cy="1094364"/>
          </a:xfrm>
        </p:spPr>
        <p:txBody>
          <a:bodyPr>
            <a:noAutofit/>
          </a:bodyPr>
          <a:lstStyle/>
          <a:p>
            <a:r>
              <a:rPr lang="en-US" sz="4800" dirty="0">
                <a:solidFill>
                  <a:schemeClr val="bg1"/>
                </a:solidFill>
              </a:rPr>
              <a:t>Worldly Traditions that could have prevented this occasion</a:t>
            </a:r>
          </a:p>
        </p:txBody>
      </p:sp>
      <p:sp>
        <p:nvSpPr>
          <p:cNvPr id="3" name="Subtitle 2">
            <a:extLst>
              <a:ext uri="{FF2B5EF4-FFF2-40B4-BE49-F238E27FC236}">
                <a16:creationId xmlns:a16="http://schemas.microsoft.com/office/drawing/2014/main" id="{08EFFA07-E0B2-4F6F-99C5-5990706DD277}"/>
              </a:ext>
            </a:extLst>
          </p:cNvPr>
          <p:cNvSpPr>
            <a:spLocks noGrp="1"/>
          </p:cNvSpPr>
          <p:nvPr>
            <p:ph type="subTitle" idx="1"/>
          </p:nvPr>
        </p:nvSpPr>
        <p:spPr>
          <a:xfrm>
            <a:off x="1524000" y="2216727"/>
            <a:ext cx="9144000" cy="4405745"/>
          </a:xfrm>
        </p:spPr>
        <p:txBody>
          <a:bodyPr>
            <a:normAutofit/>
          </a:bodyPr>
          <a:lstStyle/>
          <a:p>
            <a:pPr marL="457200" indent="-457200">
              <a:spcAft>
                <a:spcPts val="1800"/>
              </a:spcAft>
              <a:buFont typeface="Arial" panose="020B0604020202020204" pitchFamily="34" charset="0"/>
              <a:buChar char="•"/>
            </a:pPr>
            <a:r>
              <a:rPr lang="en-US" sz="4400" dirty="0">
                <a:solidFill>
                  <a:schemeClr val="bg1"/>
                </a:solidFill>
              </a:rPr>
              <a:t>Gender</a:t>
            </a:r>
          </a:p>
          <a:p>
            <a:pPr marL="457200" indent="-457200">
              <a:spcAft>
                <a:spcPts val="1800"/>
              </a:spcAft>
              <a:buFont typeface="Arial" panose="020B0604020202020204" pitchFamily="34" charset="0"/>
              <a:buChar char="•"/>
            </a:pPr>
            <a:r>
              <a:rPr lang="en-US" sz="4400" dirty="0">
                <a:solidFill>
                  <a:schemeClr val="bg1"/>
                </a:solidFill>
              </a:rPr>
              <a:t>Race</a:t>
            </a:r>
          </a:p>
          <a:p>
            <a:pPr marL="457200" indent="-457200">
              <a:spcAft>
                <a:spcPts val="1800"/>
              </a:spcAft>
              <a:buFont typeface="Arial" panose="020B0604020202020204" pitchFamily="34" charset="0"/>
              <a:buChar char="•"/>
            </a:pPr>
            <a:r>
              <a:rPr lang="en-US" sz="4400" dirty="0">
                <a:solidFill>
                  <a:schemeClr val="bg1"/>
                </a:solidFill>
              </a:rPr>
              <a:t>Religion</a:t>
            </a:r>
          </a:p>
          <a:p>
            <a:pPr marL="457200" indent="-457200">
              <a:spcAft>
                <a:spcPts val="1800"/>
              </a:spcAft>
              <a:buFont typeface="Arial" panose="020B0604020202020204" pitchFamily="34" charset="0"/>
              <a:buChar char="•"/>
            </a:pPr>
            <a:r>
              <a:rPr lang="en-US" sz="4400" dirty="0">
                <a:solidFill>
                  <a:schemeClr val="bg1"/>
                </a:solidFill>
              </a:rPr>
              <a:t>Sinner / Outcast</a:t>
            </a:r>
          </a:p>
        </p:txBody>
      </p:sp>
    </p:spTree>
    <p:extLst>
      <p:ext uri="{BB962C8B-B14F-4D97-AF65-F5344CB8AC3E}">
        <p14:creationId xmlns:p14="http://schemas.microsoft.com/office/powerpoint/2010/main" val="264225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DD241-13CA-4F5A-A43B-6CAAA225B246}"/>
              </a:ext>
            </a:extLst>
          </p:cNvPr>
          <p:cNvSpPr>
            <a:spLocks noGrp="1"/>
          </p:cNvSpPr>
          <p:nvPr>
            <p:ph type="title"/>
          </p:nvPr>
        </p:nvSpPr>
        <p:spPr/>
        <p:txBody>
          <a:bodyPr/>
          <a:lstStyle/>
          <a:p>
            <a:pPr algn="ctr"/>
            <a:r>
              <a:rPr lang="en-US" dirty="0">
                <a:solidFill>
                  <a:schemeClr val="bg1"/>
                </a:solidFill>
              </a:rPr>
              <a:t>Spiritual Knowledge</a:t>
            </a:r>
          </a:p>
        </p:txBody>
      </p:sp>
      <p:sp>
        <p:nvSpPr>
          <p:cNvPr id="3" name="Content Placeholder 2">
            <a:extLst>
              <a:ext uri="{FF2B5EF4-FFF2-40B4-BE49-F238E27FC236}">
                <a16:creationId xmlns:a16="http://schemas.microsoft.com/office/drawing/2014/main" id="{6812F915-BBED-40DF-9AA6-928A590F0D1D}"/>
              </a:ext>
            </a:extLst>
          </p:cNvPr>
          <p:cNvSpPr>
            <a:spLocks noGrp="1"/>
          </p:cNvSpPr>
          <p:nvPr>
            <p:ph idx="1"/>
          </p:nvPr>
        </p:nvSpPr>
        <p:spPr/>
        <p:txBody>
          <a:bodyPr>
            <a:normAutofit/>
          </a:bodyPr>
          <a:lstStyle/>
          <a:p>
            <a:pPr>
              <a:spcAft>
                <a:spcPts val="1800"/>
              </a:spcAft>
            </a:pPr>
            <a:r>
              <a:rPr lang="en-US" sz="3600" dirty="0">
                <a:solidFill>
                  <a:schemeClr val="bg1"/>
                </a:solidFill>
              </a:rPr>
              <a:t>What is the Gift of God?</a:t>
            </a:r>
          </a:p>
          <a:p>
            <a:pPr>
              <a:spcAft>
                <a:spcPts val="1800"/>
              </a:spcAft>
            </a:pPr>
            <a:r>
              <a:rPr lang="en-US" sz="3600" dirty="0">
                <a:solidFill>
                  <a:schemeClr val="bg1"/>
                </a:solidFill>
              </a:rPr>
              <a:t>What is living Water?</a:t>
            </a:r>
          </a:p>
          <a:p>
            <a:pPr>
              <a:spcAft>
                <a:spcPts val="1800"/>
              </a:spcAft>
            </a:pPr>
            <a:r>
              <a:rPr lang="en-US" sz="3600" dirty="0">
                <a:solidFill>
                  <a:schemeClr val="bg1"/>
                </a:solidFill>
              </a:rPr>
              <a:t>Why does the lady relate living water to normal water?</a:t>
            </a:r>
          </a:p>
          <a:p>
            <a:pPr>
              <a:spcAft>
                <a:spcPts val="1800"/>
              </a:spcAft>
            </a:pPr>
            <a:r>
              <a:rPr lang="en-US" sz="3600" dirty="0">
                <a:solidFill>
                  <a:schemeClr val="bg1"/>
                </a:solidFill>
              </a:rPr>
              <a:t>Why does she ask Jesus if he is greater than Jacob?</a:t>
            </a:r>
          </a:p>
          <a:p>
            <a:endParaRPr lang="en-US" sz="3600" dirty="0">
              <a:solidFill>
                <a:schemeClr val="bg1"/>
              </a:solidFill>
            </a:endParaRPr>
          </a:p>
        </p:txBody>
      </p:sp>
    </p:spTree>
    <p:extLst>
      <p:ext uri="{BB962C8B-B14F-4D97-AF65-F5344CB8AC3E}">
        <p14:creationId xmlns:p14="http://schemas.microsoft.com/office/powerpoint/2010/main" val="50933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6133B-85EE-4EB1-B911-C025737AB0D9}"/>
              </a:ext>
            </a:extLst>
          </p:cNvPr>
          <p:cNvSpPr>
            <a:spLocks noGrp="1"/>
          </p:cNvSpPr>
          <p:nvPr>
            <p:ph type="title"/>
          </p:nvPr>
        </p:nvSpPr>
        <p:spPr/>
        <p:txBody>
          <a:bodyPr/>
          <a:lstStyle/>
          <a:p>
            <a:pPr algn="ctr"/>
            <a:r>
              <a:rPr lang="en-US" dirty="0">
                <a:solidFill>
                  <a:schemeClr val="bg1"/>
                </a:solidFill>
              </a:rPr>
              <a:t>The Power of God’s Word</a:t>
            </a:r>
          </a:p>
        </p:txBody>
      </p:sp>
      <p:sp>
        <p:nvSpPr>
          <p:cNvPr id="3" name="Content Placeholder 2">
            <a:extLst>
              <a:ext uri="{FF2B5EF4-FFF2-40B4-BE49-F238E27FC236}">
                <a16:creationId xmlns:a16="http://schemas.microsoft.com/office/drawing/2014/main" id="{9A95DC47-21AC-4B69-9D11-A4ACBCBC9FA0}"/>
              </a:ext>
            </a:extLst>
          </p:cNvPr>
          <p:cNvSpPr>
            <a:spLocks noGrp="1"/>
          </p:cNvSpPr>
          <p:nvPr>
            <p:ph idx="1"/>
          </p:nvPr>
        </p:nvSpPr>
        <p:spPr>
          <a:xfrm>
            <a:off x="838200" y="1690688"/>
            <a:ext cx="10515600" cy="5444836"/>
          </a:xfrm>
        </p:spPr>
        <p:txBody>
          <a:bodyPr>
            <a:normAutofit/>
          </a:bodyPr>
          <a:lstStyle/>
          <a:p>
            <a:pPr>
              <a:spcAft>
                <a:spcPts val="1200"/>
              </a:spcAft>
            </a:pPr>
            <a:r>
              <a:rPr lang="en-US" sz="3600" dirty="0">
                <a:solidFill>
                  <a:schemeClr val="bg1"/>
                </a:solidFill>
              </a:rPr>
              <a:t>What are some hurdles she needs to overcome to believe?</a:t>
            </a:r>
          </a:p>
          <a:p>
            <a:pPr>
              <a:spcAft>
                <a:spcPts val="1200"/>
              </a:spcAft>
            </a:pPr>
            <a:r>
              <a:rPr lang="en-US" sz="3600" dirty="0">
                <a:solidFill>
                  <a:schemeClr val="bg1"/>
                </a:solidFill>
              </a:rPr>
              <a:t>What connections did she make as Jesus gave her truth?</a:t>
            </a:r>
          </a:p>
          <a:p>
            <a:pPr>
              <a:spcAft>
                <a:spcPts val="1200"/>
              </a:spcAft>
            </a:pPr>
            <a:r>
              <a:rPr lang="en-US" sz="3600" dirty="0">
                <a:solidFill>
                  <a:schemeClr val="bg1"/>
                </a:solidFill>
              </a:rPr>
              <a:t>What does Jesus reveal about God and about true worshipers?</a:t>
            </a:r>
          </a:p>
          <a:p>
            <a:pPr>
              <a:spcAft>
                <a:spcPts val="1200"/>
              </a:spcAft>
            </a:pPr>
            <a:r>
              <a:rPr lang="en-US" sz="3600" dirty="0">
                <a:solidFill>
                  <a:schemeClr val="bg1"/>
                </a:solidFill>
              </a:rPr>
              <a:t>What is the result of Jesus telling her He is the Messiah?</a:t>
            </a: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64672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1353</TotalTime>
  <Words>798</Words>
  <Application>Microsoft Office PowerPoint</Application>
  <PresentationFormat>Widescreen</PresentationFormat>
  <Paragraphs>54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Perpetua</vt:lpstr>
      <vt:lpstr>Office Theme</vt:lpstr>
      <vt:lpstr>John 4: 3 - 54</vt:lpstr>
      <vt:lpstr>PowerPoint Presentation</vt:lpstr>
      <vt:lpstr>PowerPoint Presentation</vt:lpstr>
      <vt:lpstr>Worldly Traditions that could have prevented this occasion</vt:lpstr>
      <vt:lpstr>Spiritual Knowledge</vt:lpstr>
      <vt:lpstr>The Power of God’s 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Findley</dc:creator>
  <cp:lastModifiedBy>Derek Holland</cp:lastModifiedBy>
  <cp:revision>32</cp:revision>
  <dcterms:created xsi:type="dcterms:W3CDTF">2018-05-30T23:53:40Z</dcterms:created>
  <dcterms:modified xsi:type="dcterms:W3CDTF">2020-11-15T14:30:43Z</dcterms:modified>
</cp:coreProperties>
</file>