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08EFFB-697D-463D-8CCA-E5A5CBD234F2}"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56383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8EFFB-697D-463D-8CCA-E5A5CBD234F2}"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48393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8EFFB-697D-463D-8CCA-E5A5CBD234F2}"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245429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8EFFB-697D-463D-8CCA-E5A5CBD234F2}"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9338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08EFFB-697D-463D-8CCA-E5A5CBD234F2}" type="datetimeFigureOut">
              <a:rPr lang="en-US" smtClean="0"/>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417554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08EFFB-697D-463D-8CCA-E5A5CBD234F2}"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3154786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08EFFB-697D-463D-8CCA-E5A5CBD234F2}" type="datetimeFigureOut">
              <a:rPr lang="en-US" smtClean="0"/>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49475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08EFFB-697D-463D-8CCA-E5A5CBD234F2}" type="datetimeFigureOut">
              <a:rPr lang="en-US" smtClean="0"/>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107206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8EFFB-697D-463D-8CCA-E5A5CBD234F2}" type="datetimeFigureOut">
              <a:rPr lang="en-US" smtClean="0"/>
              <a:t>11/30/2020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113555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8EFFB-697D-463D-8CCA-E5A5CBD234F2}"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401379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08EFFB-697D-463D-8CCA-E5A5CBD234F2}" type="datetimeFigureOut">
              <a:rPr lang="en-US" smtClean="0"/>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53519C-E9DA-4F19-9624-9EAEC680D8E1}" type="slidenum">
              <a:rPr lang="en-US" smtClean="0"/>
              <a:t>‹#›</a:t>
            </a:fld>
            <a:endParaRPr lang="en-US"/>
          </a:p>
        </p:txBody>
      </p:sp>
    </p:spTree>
    <p:extLst>
      <p:ext uri="{BB962C8B-B14F-4D97-AF65-F5344CB8AC3E}">
        <p14:creationId xmlns:p14="http://schemas.microsoft.com/office/powerpoint/2010/main" val="162634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8EFFB-697D-463D-8CCA-E5A5CBD234F2}" type="datetimeFigureOut">
              <a:rPr lang="en-US" smtClean="0"/>
              <a:t>11/30/2020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519C-E9DA-4F19-9624-9EAEC680D8E1}" type="slidenum">
              <a:rPr lang="en-US" smtClean="0"/>
              <a:t>‹#›</a:t>
            </a:fld>
            <a:endParaRPr lang="en-US"/>
          </a:p>
        </p:txBody>
      </p:sp>
    </p:spTree>
    <p:extLst>
      <p:ext uri="{BB962C8B-B14F-4D97-AF65-F5344CB8AC3E}">
        <p14:creationId xmlns:p14="http://schemas.microsoft.com/office/powerpoint/2010/main" val="383293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5250"/>
            <a:ext cx="1082040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3" name="Title 1"/>
          <p:cNvSpPr>
            <a:spLocks noGrp="1"/>
          </p:cNvSpPr>
          <p:nvPr>
            <p:ph type="title"/>
          </p:nvPr>
        </p:nvSpPr>
        <p:spPr>
          <a:xfrm>
            <a:off x="609600" y="0"/>
            <a:ext cx="10972800" cy="1143000"/>
          </a:xfrm>
        </p:spPr>
        <p:txBody>
          <a:bodyPr/>
          <a:lstStyle/>
          <a:p>
            <a:r>
              <a:rPr lang="en-US" altLang="en-US" b="1" smtClean="0">
                <a:latin typeface="Bradley Hand ITC" panose="03070402050302030203" pitchFamily="66" charset="0"/>
              </a:rPr>
              <a:t>THE RACE OF FAITH</a:t>
            </a:r>
          </a:p>
        </p:txBody>
      </p:sp>
      <p:sp>
        <p:nvSpPr>
          <p:cNvPr id="2" name="TextBox 1"/>
          <p:cNvSpPr txBox="1">
            <a:spLocks noChangeArrowheads="1"/>
          </p:cNvSpPr>
          <p:nvPr/>
        </p:nvSpPr>
        <p:spPr bwMode="auto">
          <a:xfrm>
            <a:off x="457200" y="381000"/>
            <a:ext cx="7315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6000">
                <a:latin typeface="Times New Roman" panose="02020603050405020304" pitchFamily="18" charset="0"/>
              </a:rPr>
              <a:t>αγώνας</a:t>
            </a:r>
          </a:p>
          <a:p>
            <a:pPr>
              <a:spcBef>
                <a:spcPct val="0"/>
              </a:spcBef>
              <a:buFontTx/>
              <a:buNone/>
            </a:pPr>
            <a:r>
              <a:rPr lang="en-US" altLang="en-US" sz="3600">
                <a:latin typeface="Times New Roman" panose="02020603050405020304" pitchFamily="18" charset="0"/>
              </a:rPr>
              <a:t>Agónas</a:t>
            </a:r>
          </a:p>
          <a:p>
            <a:pPr>
              <a:spcBef>
                <a:spcPct val="0"/>
              </a:spcBef>
              <a:buFontTx/>
              <a:buNone/>
            </a:pPr>
            <a:r>
              <a:rPr lang="en-US" altLang="en-US" sz="3600">
                <a:latin typeface="Times New Roman" panose="02020603050405020304" pitchFamily="18" charset="0"/>
              </a:rPr>
              <a:t>fight, match, race, contest, competition</a:t>
            </a:r>
          </a:p>
          <a:p>
            <a:pPr>
              <a:spcBef>
                <a:spcPct val="0"/>
              </a:spcBef>
              <a:buFontTx/>
              <a:buNone/>
            </a:pP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2568370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l="24352" r="23016" b="8882"/>
          <a:stretch>
            <a:fillRect/>
          </a:stretch>
        </p:blipFill>
        <p:spPr bwMode="auto">
          <a:xfrm>
            <a:off x="0" y="0"/>
            <a:ext cx="6448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379" name="Title 1"/>
          <p:cNvSpPr>
            <a:spLocks noGrp="1"/>
          </p:cNvSpPr>
          <p:nvPr>
            <p:ph type="title"/>
          </p:nvPr>
        </p:nvSpPr>
        <p:spPr>
          <a:xfrm>
            <a:off x="6448425" y="0"/>
            <a:ext cx="5591175" cy="6858000"/>
          </a:xfrm>
        </p:spPr>
        <p:txBody>
          <a:bodyPr/>
          <a:lstStyle/>
          <a:p>
            <a:r>
              <a:rPr lang="en-US" altLang="en-US" sz="3200" b="1" smtClean="0">
                <a:solidFill>
                  <a:schemeClr val="bg1"/>
                </a:solidFill>
              </a:rPr>
              <a:t>1 John 2:15-17</a:t>
            </a:r>
            <a:br>
              <a:rPr lang="en-US" altLang="en-US" sz="3200" b="1" smtClean="0">
                <a:solidFill>
                  <a:schemeClr val="bg1"/>
                </a:solidFill>
              </a:rPr>
            </a:br>
            <a:r>
              <a:rPr lang="en-US" altLang="en-US" sz="3200" smtClean="0">
                <a:solidFill>
                  <a:schemeClr val="bg1"/>
                </a:solidFill>
              </a:rPr>
              <a:t>Do not love the world or the things in the world. If anyone loves the world, the love of the Father is not in him. For all that </a:t>
            </a:r>
            <a:r>
              <a:rPr lang="en-US" altLang="en-US" sz="3200" i="1" smtClean="0">
                <a:solidFill>
                  <a:schemeClr val="bg1"/>
                </a:solidFill>
              </a:rPr>
              <a:t>is</a:t>
            </a:r>
            <a:r>
              <a:rPr lang="en-US" altLang="en-US" sz="3200" smtClean="0">
                <a:solidFill>
                  <a:schemeClr val="bg1"/>
                </a:solidFill>
              </a:rPr>
              <a:t> in the world—the lust of the flesh, the lust of the eyes, and the pride of life—is not of the Father but is of the world. And the world is passing away, and the lust of it; but he who does the will of God abides forever</a:t>
            </a:r>
          </a:p>
        </p:txBody>
      </p:sp>
    </p:spTree>
    <p:extLst>
      <p:ext uri="{BB962C8B-B14F-4D97-AF65-F5344CB8AC3E}">
        <p14:creationId xmlns:p14="http://schemas.microsoft.com/office/powerpoint/2010/main" val="4018104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12212638"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03" name="Title 1"/>
          <p:cNvSpPr>
            <a:spLocks noGrp="1"/>
          </p:cNvSpPr>
          <p:nvPr>
            <p:ph type="title"/>
          </p:nvPr>
        </p:nvSpPr>
        <p:spPr>
          <a:xfrm>
            <a:off x="0" y="46038"/>
            <a:ext cx="12192000" cy="2620962"/>
          </a:xfrm>
        </p:spPr>
        <p:txBody>
          <a:bodyPr/>
          <a:lstStyle/>
          <a:p>
            <a:r>
              <a:rPr lang="en-US" altLang="en-US" b="1" smtClean="0"/>
              <a:t>Hebrews 12:1</a:t>
            </a:r>
            <a:r>
              <a:rPr lang="en-US" altLang="en-US" smtClean="0"/>
              <a:t/>
            </a:r>
            <a:br>
              <a:rPr lang="en-US" altLang="en-US" smtClean="0"/>
            </a:br>
            <a:r>
              <a:rPr lang="en-US" altLang="en-US" smtClean="0"/>
              <a:t>let us lay aside every weight, and the sin which so easily ensnares us, and let us run with endurance the race that is set before us. </a:t>
            </a:r>
          </a:p>
        </p:txBody>
      </p:sp>
    </p:spTree>
    <p:extLst>
      <p:ext uri="{BB962C8B-B14F-4D97-AF65-F5344CB8AC3E}">
        <p14:creationId xmlns:p14="http://schemas.microsoft.com/office/powerpoint/2010/main" val="534630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US" altLang="en-US" smtClean="0"/>
          </a:p>
        </p:txBody>
      </p:sp>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31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6616700" y="0"/>
            <a:ext cx="5575300" cy="6858000"/>
          </a:xfrm>
          <a:solidFill>
            <a:schemeClr val="tx1"/>
          </a:solidFill>
        </p:spPr>
        <p:txBody>
          <a:bodyPr/>
          <a:lstStyle/>
          <a:p>
            <a:r>
              <a:rPr lang="en-US" altLang="en-US" sz="6000" smtClean="0">
                <a:solidFill>
                  <a:schemeClr val="bg1"/>
                </a:solidFill>
              </a:rPr>
              <a:t>Romans 6:1-2</a:t>
            </a:r>
            <a:r>
              <a:rPr lang="en-US" altLang="en-US" smtClean="0">
                <a:solidFill>
                  <a:schemeClr val="bg1"/>
                </a:solidFill>
              </a:rPr>
              <a:t/>
            </a:r>
            <a:br>
              <a:rPr lang="en-US" altLang="en-US" smtClean="0">
                <a:solidFill>
                  <a:schemeClr val="bg1"/>
                </a:solidFill>
              </a:rPr>
            </a:br>
            <a:r>
              <a:rPr lang="en-US" altLang="en-US" sz="4000" smtClean="0">
                <a:solidFill>
                  <a:schemeClr val="bg1"/>
                </a:solidFill>
              </a:rPr>
              <a:t>What shall we say then? Shall we continue in sin that grace may abound? Certainly not! How shall we who died to sin live any longer in it?</a:t>
            </a:r>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r="35834"/>
          <a:stretch>
            <a:fillRect/>
          </a:stretch>
        </p:blipFill>
        <p:spPr bwMode="auto">
          <a:xfrm>
            <a:off x="0" y="0"/>
            <a:ext cx="66167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977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l="31589" r="16801"/>
          <a:stretch>
            <a:fillRect/>
          </a:stretch>
        </p:blipFill>
        <p:spPr bwMode="auto">
          <a:xfrm>
            <a:off x="-15875" y="0"/>
            <a:ext cx="55832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5475" name="Title 1"/>
          <p:cNvSpPr>
            <a:spLocks noGrp="1"/>
          </p:cNvSpPr>
          <p:nvPr>
            <p:ph type="title"/>
          </p:nvPr>
        </p:nvSpPr>
        <p:spPr>
          <a:xfrm>
            <a:off x="4343400" y="0"/>
            <a:ext cx="7848600" cy="6858000"/>
          </a:xfrm>
          <a:solidFill>
            <a:schemeClr val="tx1"/>
          </a:solidFill>
        </p:spPr>
        <p:txBody>
          <a:bodyPr/>
          <a:lstStyle/>
          <a:p>
            <a:r>
              <a:rPr lang="en-US" altLang="en-US" smtClean="0">
                <a:solidFill>
                  <a:schemeClr val="bg1"/>
                </a:solidFill>
              </a:rPr>
              <a:t>Hebrews 12:2</a:t>
            </a:r>
            <a:br>
              <a:rPr lang="en-US" altLang="en-US" smtClean="0">
                <a:solidFill>
                  <a:schemeClr val="bg1"/>
                </a:solidFill>
              </a:rPr>
            </a:br>
            <a:r>
              <a:rPr lang="en-US" altLang="en-US" smtClean="0">
                <a:solidFill>
                  <a:schemeClr val="bg1"/>
                </a:solidFill>
              </a:rPr>
              <a:t>looking unto Jesus, the author and finisher of </a:t>
            </a:r>
            <a:r>
              <a:rPr lang="en-US" altLang="en-US" i="1" smtClean="0">
                <a:solidFill>
                  <a:schemeClr val="bg1"/>
                </a:solidFill>
              </a:rPr>
              <a:t>our</a:t>
            </a:r>
            <a:r>
              <a:rPr lang="en-US" altLang="en-US" smtClean="0">
                <a:solidFill>
                  <a:schemeClr val="bg1"/>
                </a:solidFill>
              </a:rPr>
              <a:t> faith, who for the joy that was set before Him endured the cross, despising the shame, and has sat down at the right hand of the throne of God.</a:t>
            </a:r>
          </a:p>
        </p:txBody>
      </p:sp>
    </p:spTree>
    <p:extLst>
      <p:ext uri="{BB962C8B-B14F-4D97-AF65-F5344CB8AC3E}">
        <p14:creationId xmlns:p14="http://schemas.microsoft.com/office/powerpoint/2010/main" val="3924212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US" altLang="en-US" smtClean="0"/>
          </a:p>
        </p:txBody>
      </p:sp>
      <p:pic>
        <p:nvPicPr>
          <p:cNvPr id="1064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51435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65525"/>
            <a:ext cx="5781675"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558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609600" y="274638"/>
            <a:ext cx="10972800" cy="2159000"/>
          </a:xfrm>
        </p:spPr>
        <p:txBody>
          <a:bodyPr>
            <a:normAutofit fontScale="90000"/>
          </a:bodyPr>
          <a:lstStyle/>
          <a:p>
            <a:r>
              <a:rPr lang="en-US" altLang="en-US" smtClean="0">
                <a:solidFill>
                  <a:schemeClr val="bg1"/>
                </a:solidFill>
              </a:rPr>
              <a:t>1 Corinthians 9:24</a:t>
            </a:r>
            <a:br>
              <a:rPr lang="en-US" altLang="en-US" smtClean="0">
                <a:solidFill>
                  <a:schemeClr val="bg1"/>
                </a:solidFill>
              </a:rPr>
            </a:br>
            <a:r>
              <a:rPr lang="en-US" altLang="en-US" sz="3600" smtClean="0">
                <a:solidFill>
                  <a:schemeClr val="bg1"/>
                </a:solidFill>
              </a:rPr>
              <a:t>Do you not know that those who run in a race all run, but one receives the prize? Run in such a way that you may obtain </a:t>
            </a:r>
            <a:r>
              <a:rPr lang="en-US" altLang="en-US" sz="3600" i="1" smtClean="0">
                <a:solidFill>
                  <a:schemeClr val="bg1"/>
                </a:solidFill>
              </a:rPr>
              <a:t>it.</a:t>
            </a:r>
            <a:endParaRPr lang="en-US" altLang="en-US" sz="3600" smtClean="0">
              <a:solidFill>
                <a:schemeClr val="bg1"/>
              </a:solidFill>
            </a:endParaRPr>
          </a:p>
        </p:txBody>
      </p:sp>
      <p:pic>
        <p:nvPicPr>
          <p:cNvPr id="1075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33638"/>
            <a:ext cx="58674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22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en-US" altLang="en-US" smtClean="0"/>
          </a:p>
        </p:txBody>
      </p:sp>
      <p:pic>
        <p:nvPicPr>
          <p:cNvPr id="108547" name="Picture 2"/>
          <p:cNvPicPr>
            <a:picLocks noChangeAspect="1" noChangeArrowheads="1"/>
          </p:cNvPicPr>
          <p:nvPr/>
        </p:nvPicPr>
        <p:blipFill>
          <a:blip r:embed="rId2">
            <a:extLst>
              <a:ext uri="{28A0092B-C50C-407E-A947-70E740481C1C}">
                <a14:useLocalDpi xmlns:a14="http://schemas.microsoft.com/office/drawing/2010/main" val="0"/>
              </a:ext>
            </a:extLst>
          </a:blip>
          <a:srcRect l="14468" r="144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120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0" y="0"/>
            <a:ext cx="12192000" cy="6858000"/>
          </a:xfrm>
          <a:solidFill>
            <a:schemeClr val="tx1"/>
          </a:solidFill>
        </p:spPr>
        <p:txBody>
          <a:bodyPr/>
          <a:lstStyle/>
          <a:p>
            <a:r>
              <a:rPr lang="en-US" altLang="en-US" sz="3200" smtClean="0">
                <a:solidFill>
                  <a:schemeClr val="bg1"/>
                </a:solidFill>
              </a:rPr>
              <a:t>2 Corinthians 11:24-28</a:t>
            </a:r>
            <a:br>
              <a:rPr lang="en-US" altLang="en-US" sz="3200" smtClean="0">
                <a:solidFill>
                  <a:schemeClr val="bg1"/>
                </a:solidFill>
              </a:rPr>
            </a:br>
            <a:r>
              <a:rPr lang="en-US" altLang="en-US" sz="3200" smtClean="0">
                <a:solidFill>
                  <a:schemeClr val="bg1"/>
                </a:solidFill>
              </a:rPr>
              <a:t> From the Jews five times I received forty </a:t>
            </a:r>
            <a:r>
              <a:rPr lang="en-US" altLang="en-US" sz="3200" i="1" smtClean="0">
                <a:solidFill>
                  <a:schemeClr val="bg1"/>
                </a:solidFill>
              </a:rPr>
              <a:t>stripes</a:t>
            </a:r>
            <a:r>
              <a:rPr lang="en-US" altLang="en-US" sz="3200" smtClean="0">
                <a:solidFill>
                  <a:schemeClr val="bg1"/>
                </a:solidFill>
              </a:rPr>
              <a:t> minus one. Three times I was beaten with rods; once I was stoned; three times I was shipwrecked; a night and a day I have been in the deep; </a:t>
            </a:r>
            <a:r>
              <a:rPr lang="en-US" altLang="en-US" sz="3200" i="1" smtClean="0">
                <a:solidFill>
                  <a:schemeClr val="bg1"/>
                </a:solidFill>
              </a:rPr>
              <a:t>in</a:t>
            </a:r>
            <a:r>
              <a:rPr lang="en-US" altLang="en-US" sz="3200" smtClean="0">
                <a:solidFill>
                  <a:schemeClr val="bg1"/>
                </a:solidFill>
              </a:rPr>
              <a:t> journeys often, </a:t>
            </a:r>
            <a:r>
              <a:rPr lang="en-US" altLang="en-US" sz="3200" i="1" smtClean="0">
                <a:solidFill>
                  <a:schemeClr val="bg1"/>
                </a:solidFill>
              </a:rPr>
              <a:t>in</a:t>
            </a:r>
            <a:r>
              <a:rPr lang="en-US" altLang="en-US" sz="3200" smtClean="0">
                <a:solidFill>
                  <a:schemeClr val="bg1"/>
                </a:solidFill>
              </a:rPr>
              <a:t> perils of waters, </a:t>
            </a:r>
            <a:r>
              <a:rPr lang="en-US" altLang="en-US" sz="3200" i="1" smtClean="0">
                <a:solidFill>
                  <a:schemeClr val="bg1"/>
                </a:solidFill>
              </a:rPr>
              <a:t>in</a:t>
            </a:r>
            <a:r>
              <a:rPr lang="en-US" altLang="en-US" sz="3200" smtClean="0">
                <a:solidFill>
                  <a:schemeClr val="bg1"/>
                </a:solidFill>
              </a:rPr>
              <a:t> perils of robbers, </a:t>
            </a:r>
            <a:r>
              <a:rPr lang="en-US" altLang="en-US" sz="3200" i="1" smtClean="0">
                <a:solidFill>
                  <a:schemeClr val="bg1"/>
                </a:solidFill>
              </a:rPr>
              <a:t>in</a:t>
            </a:r>
            <a:r>
              <a:rPr lang="en-US" altLang="en-US" sz="3200" smtClean="0">
                <a:solidFill>
                  <a:schemeClr val="bg1"/>
                </a:solidFill>
              </a:rPr>
              <a:t> perils of </a:t>
            </a:r>
            <a:r>
              <a:rPr lang="en-US" altLang="en-US" sz="3200" i="1" smtClean="0">
                <a:solidFill>
                  <a:schemeClr val="bg1"/>
                </a:solidFill>
              </a:rPr>
              <a:t>my own</a:t>
            </a:r>
            <a:r>
              <a:rPr lang="en-US" altLang="en-US" sz="3200" smtClean="0">
                <a:solidFill>
                  <a:schemeClr val="bg1"/>
                </a:solidFill>
              </a:rPr>
              <a:t> countrymen, </a:t>
            </a:r>
            <a:r>
              <a:rPr lang="en-US" altLang="en-US" sz="3200" i="1" smtClean="0">
                <a:solidFill>
                  <a:schemeClr val="bg1"/>
                </a:solidFill>
              </a:rPr>
              <a:t>in</a:t>
            </a:r>
            <a:r>
              <a:rPr lang="en-US" altLang="en-US" sz="3200" smtClean="0">
                <a:solidFill>
                  <a:schemeClr val="bg1"/>
                </a:solidFill>
              </a:rPr>
              <a:t> perils of the Gentiles, </a:t>
            </a:r>
            <a:r>
              <a:rPr lang="en-US" altLang="en-US" sz="3200" i="1" smtClean="0">
                <a:solidFill>
                  <a:schemeClr val="bg1"/>
                </a:solidFill>
              </a:rPr>
              <a:t>in</a:t>
            </a:r>
            <a:r>
              <a:rPr lang="en-US" altLang="en-US" sz="3200" smtClean="0">
                <a:solidFill>
                  <a:schemeClr val="bg1"/>
                </a:solidFill>
              </a:rPr>
              <a:t> perils in the city, </a:t>
            </a:r>
            <a:r>
              <a:rPr lang="en-US" altLang="en-US" sz="3200" i="1" smtClean="0">
                <a:solidFill>
                  <a:schemeClr val="bg1"/>
                </a:solidFill>
              </a:rPr>
              <a:t>in</a:t>
            </a:r>
            <a:r>
              <a:rPr lang="en-US" altLang="en-US" sz="3200" smtClean="0">
                <a:solidFill>
                  <a:schemeClr val="bg1"/>
                </a:solidFill>
              </a:rPr>
              <a:t> perils in the wilderness, </a:t>
            </a:r>
            <a:r>
              <a:rPr lang="en-US" altLang="en-US" sz="3200" i="1" smtClean="0">
                <a:solidFill>
                  <a:schemeClr val="bg1"/>
                </a:solidFill>
              </a:rPr>
              <a:t>in</a:t>
            </a:r>
            <a:r>
              <a:rPr lang="en-US" altLang="en-US" sz="3200" smtClean="0">
                <a:solidFill>
                  <a:schemeClr val="bg1"/>
                </a:solidFill>
              </a:rPr>
              <a:t> perils in the sea, </a:t>
            </a:r>
            <a:r>
              <a:rPr lang="en-US" altLang="en-US" sz="3200" i="1" smtClean="0">
                <a:solidFill>
                  <a:schemeClr val="bg1"/>
                </a:solidFill>
              </a:rPr>
              <a:t>in</a:t>
            </a:r>
            <a:r>
              <a:rPr lang="en-US" altLang="en-US" sz="3200" smtClean="0">
                <a:solidFill>
                  <a:schemeClr val="bg1"/>
                </a:solidFill>
              </a:rPr>
              <a:t> perils among false brethren;</a:t>
            </a:r>
            <a:r>
              <a:rPr lang="en-US" altLang="en-US" sz="3200" b="1" baseline="30000" smtClean="0">
                <a:solidFill>
                  <a:schemeClr val="bg1"/>
                </a:solidFill>
              </a:rPr>
              <a:t> </a:t>
            </a:r>
            <a:r>
              <a:rPr lang="en-US" altLang="en-US" sz="3200" smtClean="0">
                <a:solidFill>
                  <a:schemeClr val="bg1"/>
                </a:solidFill>
              </a:rPr>
              <a:t>in weariness and toil, in sleeplessness often, in hunger and thirst, in fastings often, in cold and nakedness </a:t>
            </a:r>
          </a:p>
        </p:txBody>
      </p:sp>
    </p:spTree>
    <p:extLst>
      <p:ext uri="{BB962C8B-B14F-4D97-AF65-F5344CB8AC3E}">
        <p14:creationId xmlns:p14="http://schemas.microsoft.com/office/powerpoint/2010/main" val="1997182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533400" y="152400"/>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3" y="1981200"/>
            <a:ext cx="6710362" cy="359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5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27388"/>
            <a:ext cx="5135563" cy="34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217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0" y="0"/>
            <a:ext cx="12192000" cy="1828800"/>
          </a:xfrm>
        </p:spPr>
        <p:txBody>
          <a:bodyPr/>
          <a:lstStyle/>
          <a:p>
            <a:pPr eaLnBrk="1" hangingPunct="1"/>
            <a:r>
              <a:rPr lang="en-US" altLang="en-US" sz="4000" smtClean="0">
                <a:solidFill>
                  <a:schemeClr val="bg1"/>
                </a:solidFill>
              </a:rPr>
              <a:t>Event Distance                                                         26.2 Miles</a:t>
            </a:r>
          </a:p>
        </p:txBody>
      </p:sp>
      <p:sp>
        <p:nvSpPr>
          <p:cNvPr id="2" name="Striped Right Arrow 1"/>
          <p:cNvSpPr/>
          <p:nvPr/>
        </p:nvSpPr>
        <p:spPr>
          <a:xfrm>
            <a:off x="304800" y="1143000"/>
            <a:ext cx="11506200" cy="457200"/>
          </a:xfrm>
          <a:prstGeom prst="striped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88" name="TextBox 2"/>
          <p:cNvSpPr txBox="1">
            <a:spLocks noChangeArrowheads="1"/>
          </p:cNvSpPr>
          <p:nvPr/>
        </p:nvSpPr>
        <p:spPr bwMode="auto">
          <a:xfrm>
            <a:off x="317500" y="1827213"/>
            <a:ext cx="67167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u="sng">
                <a:solidFill>
                  <a:schemeClr val="bg1"/>
                </a:solidFill>
                <a:latin typeface="Times New Roman" panose="02020603050405020304" pitchFamily="18" charset="0"/>
              </a:rPr>
              <a:t>Training Distance Per Week</a:t>
            </a:r>
          </a:p>
          <a:p>
            <a:pPr>
              <a:spcBef>
                <a:spcPct val="0"/>
              </a:spcBef>
              <a:buFontTx/>
              <a:buNone/>
            </a:pPr>
            <a:endParaRPr lang="en-US" altLang="en-US">
              <a:solidFill>
                <a:schemeClr val="bg1"/>
              </a:solidFill>
              <a:latin typeface="Times New Roman" panose="02020603050405020304" pitchFamily="18" charset="0"/>
            </a:endParaRPr>
          </a:p>
          <a:p>
            <a:pPr>
              <a:spcBef>
                <a:spcPct val="0"/>
              </a:spcBef>
              <a:buFontTx/>
              <a:buNone/>
            </a:pPr>
            <a:r>
              <a:rPr lang="en-US" altLang="en-US" sz="2800">
                <a:solidFill>
                  <a:schemeClr val="bg1"/>
                </a:solidFill>
                <a:latin typeface="Times New Roman" panose="02020603050405020304" pitchFamily="18" charset="0"/>
              </a:rPr>
              <a:t>Week 1 – 19 miles		Week 9 – 39 miles</a:t>
            </a:r>
          </a:p>
          <a:p>
            <a:pPr>
              <a:spcBef>
                <a:spcPct val="0"/>
              </a:spcBef>
              <a:buFontTx/>
              <a:buNone/>
            </a:pPr>
            <a:r>
              <a:rPr lang="en-US" altLang="en-US" sz="2800">
                <a:solidFill>
                  <a:schemeClr val="bg1"/>
                </a:solidFill>
                <a:latin typeface="Times New Roman" panose="02020603050405020304" pitchFamily="18" charset="0"/>
              </a:rPr>
              <a:t>Week 2 – 21 miles		Week 10 – 30 miles</a:t>
            </a:r>
          </a:p>
          <a:p>
            <a:pPr>
              <a:spcBef>
                <a:spcPct val="0"/>
              </a:spcBef>
              <a:buFontTx/>
              <a:buNone/>
            </a:pPr>
            <a:r>
              <a:rPr lang="en-US" altLang="en-US" sz="2800">
                <a:solidFill>
                  <a:schemeClr val="bg1"/>
                </a:solidFill>
                <a:latin typeface="Times New Roman" panose="02020603050405020304" pitchFamily="18" charset="0"/>
              </a:rPr>
              <a:t>Week 3 – 24 miles		Week 11 – 41 miles</a:t>
            </a:r>
          </a:p>
          <a:p>
            <a:pPr>
              <a:spcBef>
                <a:spcPct val="0"/>
              </a:spcBef>
              <a:buFontTx/>
              <a:buNone/>
            </a:pPr>
            <a:r>
              <a:rPr lang="en-US" altLang="en-US" sz="2800">
                <a:solidFill>
                  <a:schemeClr val="bg1"/>
                </a:solidFill>
                <a:latin typeface="Times New Roman" panose="02020603050405020304" pitchFamily="18" charset="0"/>
              </a:rPr>
              <a:t>Week 4 – 27 miles		Week 12 – 43 miles</a:t>
            </a:r>
          </a:p>
          <a:p>
            <a:pPr>
              <a:spcBef>
                <a:spcPct val="0"/>
              </a:spcBef>
              <a:buFontTx/>
              <a:buNone/>
            </a:pPr>
            <a:r>
              <a:rPr lang="en-US" altLang="en-US" sz="2800">
                <a:solidFill>
                  <a:schemeClr val="bg1"/>
                </a:solidFill>
                <a:latin typeface="Times New Roman" panose="02020603050405020304" pitchFamily="18" charset="0"/>
              </a:rPr>
              <a:t>Week 5 – 32 miles		Week 13 – 45 miles</a:t>
            </a:r>
          </a:p>
          <a:p>
            <a:pPr>
              <a:spcBef>
                <a:spcPct val="0"/>
              </a:spcBef>
              <a:buFontTx/>
              <a:buNone/>
            </a:pPr>
            <a:r>
              <a:rPr lang="en-US" altLang="en-US" sz="2800">
                <a:solidFill>
                  <a:schemeClr val="bg1"/>
                </a:solidFill>
                <a:latin typeface="Times New Roman" panose="02020603050405020304" pitchFamily="18" charset="0"/>
              </a:rPr>
              <a:t>Week 6 – 24 miles		Week 14 – 34 miles</a:t>
            </a:r>
          </a:p>
          <a:p>
            <a:pPr>
              <a:spcBef>
                <a:spcPct val="0"/>
              </a:spcBef>
              <a:buFontTx/>
              <a:buNone/>
            </a:pPr>
            <a:r>
              <a:rPr lang="en-US" altLang="en-US" sz="2800">
                <a:solidFill>
                  <a:schemeClr val="bg1"/>
                </a:solidFill>
                <a:latin typeface="Times New Roman" panose="02020603050405020304" pitchFamily="18" charset="0"/>
              </a:rPr>
              <a:t>Week 7 – 34 miles		Week 15 – 25 miles</a:t>
            </a:r>
          </a:p>
          <a:p>
            <a:pPr>
              <a:spcBef>
                <a:spcPct val="0"/>
              </a:spcBef>
              <a:buFontTx/>
              <a:buNone/>
            </a:pPr>
            <a:r>
              <a:rPr lang="en-US" altLang="en-US" sz="2800">
                <a:solidFill>
                  <a:schemeClr val="bg1"/>
                </a:solidFill>
                <a:latin typeface="Times New Roman" panose="02020603050405020304" pitchFamily="18" charset="0"/>
              </a:rPr>
              <a:t>Week 8 – 36 miles		Week 16 – 12 miles</a:t>
            </a:r>
          </a:p>
        </p:txBody>
      </p:sp>
      <p:sp>
        <p:nvSpPr>
          <p:cNvPr id="4" name="10-Point Star 3"/>
          <p:cNvSpPr/>
          <p:nvPr/>
        </p:nvSpPr>
        <p:spPr>
          <a:xfrm>
            <a:off x="8610600" y="2743200"/>
            <a:ext cx="3200400" cy="3429000"/>
          </a:xfrm>
          <a:prstGeom prst="star10">
            <a:avLst/>
          </a:prstGeom>
          <a:solidFill>
            <a:schemeClr val="tx1"/>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t>486 </a:t>
            </a:r>
          </a:p>
          <a:p>
            <a:pPr algn="ctr">
              <a:defRPr/>
            </a:pPr>
            <a:r>
              <a:rPr lang="en-US" sz="4400" dirty="0"/>
              <a:t>TOTAL</a:t>
            </a:r>
          </a:p>
          <a:p>
            <a:pPr algn="ctr">
              <a:defRPr/>
            </a:pPr>
            <a:r>
              <a:rPr lang="en-US" sz="4400" dirty="0"/>
              <a:t>MILES</a:t>
            </a:r>
          </a:p>
        </p:txBody>
      </p:sp>
    </p:spTree>
    <p:extLst>
      <p:ext uri="{BB962C8B-B14F-4D97-AF65-F5344CB8AC3E}">
        <p14:creationId xmlns:p14="http://schemas.microsoft.com/office/powerpoint/2010/main" val="195415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2"/>
          <p:cNvSpPr>
            <a:spLocks noGrp="1"/>
          </p:cNvSpPr>
          <p:nvPr>
            <p:ph type="title"/>
          </p:nvPr>
        </p:nvSpPr>
        <p:spPr/>
        <p:txBody>
          <a:bodyPr/>
          <a:lstStyle/>
          <a:p>
            <a:endParaRPr lang="en-US" altLang="en-US" smtClean="0"/>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val="0"/>
              </a:ext>
            </a:extLst>
          </a:blip>
          <a:srcRect l="16699"/>
          <a:stretch>
            <a:fillRect/>
          </a:stretch>
        </p:blipFill>
        <p:spPr bwMode="auto">
          <a:xfrm>
            <a:off x="0" y="0"/>
            <a:ext cx="540226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2" name="Picture 3"/>
          <p:cNvPicPr>
            <a:picLocks noChangeAspect="1" noChangeArrowheads="1"/>
          </p:cNvPicPr>
          <p:nvPr/>
        </p:nvPicPr>
        <p:blipFill>
          <a:blip r:embed="rId3">
            <a:extLst>
              <a:ext uri="{28A0092B-C50C-407E-A947-70E740481C1C}">
                <a14:useLocalDpi xmlns:a14="http://schemas.microsoft.com/office/drawing/2010/main" val="0"/>
              </a:ext>
            </a:extLst>
          </a:blip>
          <a:srcRect l="17387" t="7121" r="3368" b="11147"/>
          <a:stretch>
            <a:fillRect/>
          </a:stretch>
        </p:blipFill>
        <p:spPr bwMode="auto">
          <a:xfrm>
            <a:off x="4876800" y="2667000"/>
            <a:ext cx="72231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961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p:cNvPicPr>
            <a:picLocks noChangeAspect="1" noChangeArrowheads="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5" name="Title 1"/>
          <p:cNvSpPr>
            <a:spLocks noGrp="1"/>
          </p:cNvSpPr>
          <p:nvPr>
            <p:ph type="title"/>
          </p:nvPr>
        </p:nvSpPr>
        <p:spPr>
          <a:xfrm>
            <a:off x="5410200" y="0"/>
            <a:ext cx="6781800" cy="6858000"/>
          </a:xfrm>
        </p:spPr>
        <p:txBody>
          <a:bodyPr/>
          <a:lstStyle/>
          <a:p>
            <a:r>
              <a:rPr lang="en-US" altLang="en-US" sz="3200" b="1" smtClean="0"/>
              <a:t>Hebrews 12:1-2</a:t>
            </a:r>
            <a:br>
              <a:rPr lang="en-US" altLang="en-US" sz="3200" b="1" smtClean="0"/>
            </a:br>
            <a:r>
              <a:rPr lang="en-US" altLang="en-US" sz="3200" b="1" smtClean="0"/>
              <a:t>Therefore we also, since we are surrounded by so great a cloud of witnesses, let us lay aside every weight, and the sin which so easily ensnares </a:t>
            </a:r>
            <a:r>
              <a:rPr lang="en-US" altLang="en-US" sz="3200" b="1" i="1" smtClean="0"/>
              <a:t>us,</a:t>
            </a:r>
            <a:r>
              <a:rPr lang="en-US" altLang="en-US" sz="3200" b="1" smtClean="0"/>
              <a:t> and let us run with endurance the race that is set before us, looking unto Jesus, the author and finisher of </a:t>
            </a:r>
            <a:r>
              <a:rPr lang="en-US" altLang="en-US" sz="3200" b="1" i="1" smtClean="0"/>
              <a:t>our</a:t>
            </a:r>
            <a:r>
              <a:rPr lang="en-US" altLang="en-US" sz="3200" b="1" smtClean="0"/>
              <a:t> faith, who for the joy that was set before Him endured the cross, despising the shame, and has sat down at the right hand of the throne of God.</a:t>
            </a:r>
          </a:p>
        </p:txBody>
      </p:sp>
    </p:spTree>
    <p:extLst>
      <p:ext uri="{BB962C8B-B14F-4D97-AF65-F5344CB8AC3E}">
        <p14:creationId xmlns:p14="http://schemas.microsoft.com/office/powerpoint/2010/main" val="488573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5250"/>
            <a:ext cx="1082040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59" name="Title 1"/>
          <p:cNvSpPr>
            <a:spLocks noGrp="1"/>
          </p:cNvSpPr>
          <p:nvPr>
            <p:ph type="title"/>
          </p:nvPr>
        </p:nvSpPr>
        <p:spPr>
          <a:xfrm>
            <a:off x="609600" y="0"/>
            <a:ext cx="10972800" cy="1143000"/>
          </a:xfrm>
        </p:spPr>
        <p:txBody>
          <a:bodyPr/>
          <a:lstStyle/>
          <a:p>
            <a:r>
              <a:rPr lang="en-US" altLang="en-US" b="1" smtClean="0">
                <a:latin typeface="Bradley Hand ITC" panose="03070402050302030203" pitchFamily="66" charset="0"/>
              </a:rPr>
              <a:t>OUR RACE</a:t>
            </a:r>
          </a:p>
        </p:txBody>
      </p:sp>
      <p:sp>
        <p:nvSpPr>
          <p:cNvPr id="39940" name="TextBox 1"/>
          <p:cNvSpPr txBox="1">
            <a:spLocks noChangeArrowheads="1"/>
          </p:cNvSpPr>
          <p:nvPr/>
        </p:nvSpPr>
        <p:spPr bwMode="auto">
          <a:xfrm>
            <a:off x="457200" y="990600"/>
            <a:ext cx="9372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a:latin typeface="Times New Roman" panose="02020603050405020304" pitchFamily="18" charset="0"/>
              </a:rPr>
              <a:t>God chose us</a:t>
            </a:r>
          </a:p>
          <a:p>
            <a:pPr>
              <a:spcBef>
                <a:spcPct val="0"/>
              </a:spcBef>
            </a:pPr>
            <a:r>
              <a:rPr lang="en-US" altLang="en-US">
                <a:latin typeface="Times New Roman" panose="02020603050405020304" pitchFamily="18" charset="0"/>
              </a:rPr>
              <a:t>Your race is unique</a:t>
            </a:r>
          </a:p>
          <a:p>
            <a:pPr>
              <a:spcBef>
                <a:spcPct val="0"/>
              </a:spcBef>
            </a:pPr>
            <a:r>
              <a:rPr lang="en-US" altLang="en-US">
                <a:latin typeface="Times New Roman" panose="02020603050405020304" pitchFamily="18" charset="0"/>
              </a:rPr>
              <a:t>No time-outs</a:t>
            </a:r>
          </a:p>
          <a:p>
            <a:pPr>
              <a:spcBef>
                <a:spcPct val="0"/>
              </a:spcBef>
            </a:pPr>
            <a:r>
              <a:rPr lang="en-US" altLang="en-US">
                <a:latin typeface="Times New Roman" panose="02020603050405020304" pitchFamily="18" charset="0"/>
              </a:rPr>
              <a:t>Requires great endurance</a:t>
            </a:r>
          </a:p>
          <a:p>
            <a:pPr>
              <a:spcBef>
                <a:spcPct val="0"/>
              </a:spcBef>
            </a:pPr>
            <a:endParaRPr lang="en-US" altLang="en-US">
              <a:latin typeface="Times New Roman" panose="02020603050405020304" pitchFamily="18" charset="0"/>
            </a:endParaRPr>
          </a:p>
          <a:p>
            <a:pPr>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2589917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4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12212638"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3" name="Title 1"/>
          <p:cNvSpPr>
            <a:spLocks noGrp="1"/>
          </p:cNvSpPr>
          <p:nvPr>
            <p:ph type="title"/>
          </p:nvPr>
        </p:nvSpPr>
        <p:spPr>
          <a:xfrm>
            <a:off x="0" y="46038"/>
            <a:ext cx="12192000" cy="2163762"/>
          </a:xfrm>
        </p:spPr>
        <p:txBody>
          <a:bodyPr/>
          <a:lstStyle/>
          <a:p>
            <a:r>
              <a:rPr lang="en-US" altLang="en-US" b="1" smtClean="0"/>
              <a:t>Hebrews 12:1</a:t>
            </a:r>
            <a:r>
              <a:rPr lang="en-US" altLang="en-US" smtClean="0"/>
              <a:t/>
            </a:r>
            <a:br>
              <a:rPr lang="en-US" altLang="en-US" smtClean="0"/>
            </a:br>
            <a:r>
              <a:rPr lang="en-US" altLang="en-US" smtClean="0"/>
              <a:t>Therefore we also, since we are surrounded by so great a cloud of witnesses,</a:t>
            </a:r>
          </a:p>
        </p:txBody>
      </p:sp>
    </p:spTree>
    <p:extLst>
      <p:ext uri="{BB962C8B-B14F-4D97-AF65-F5344CB8AC3E}">
        <p14:creationId xmlns:p14="http://schemas.microsoft.com/office/powerpoint/2010/main" val="267624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p:cNvPicPr>
            <a:picLocks noChangeAspect="1" noChangeArrowheads="1"/>
          </p:cNvPicPr>
          <p:nvPr/>
        </p:nvPicPr>
        <p:blipFill>
          <a:blip r:embed="rId2">
            <a:extLst>
              <a:ext uri="{28A0092B-C50C-407E-A947-70E740481C1C}">
                <a14:useLocalDpi xmlns:a14="http://schemas.microsoft.com/office/drawing/2010/main" val="0"/>
              </a:ext>
            </a:extLst>
          </a:blip>
          <a:srcRect t="30099"/>
          <a:stretch>
            <a:fillRect/>
          </a:stretch>
        </p:blipFill>
        <p:spPr bwMode="auto">
          <a:xfrm>
            <a:off x="1447800" y="268288"/>
            <a:ext cx="9099550" cy="636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514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12212638"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1" name="Title 1"/>
          <p:cNvSpPr>
            <a:spLocks noGrp="1"/>
          </p:cNvSpPr>
          <p:nvPr>
            <p:ph type="title"/>
          </p:nvPr>
        </p:nvSpPr>
        <p:spPr>
          <a:xfrm>
            <a:off x="0" y="46038"/>
            <a:ext cx="12192000" cy="2620962"/>
          </a:xfrm>
        </p:spPr>
        <p:txBody>
          <a:bodyPr/>
          <a:lstStyle/>
          <a:p>
            <a:r>
              <a:rPr lang="en-US" altLang="en-US" b="1" smtClean="0"/>
              <a:t>Hebrews 12:1</a:t>
            </a:r>
            <a:r>
              <a:rPr lang="en-US" altLang="en-US" smtClean="0"/>
              <a:t/>
            </a:r>
            <a:br>
              <a:rPr lang="en-US" altLang="en-US" smtClean="0"/>
            </a:br>
            <a:r>
              <a:rPr lang="en-US" altLang="en-US" smtClean="0"/>
              <a:t>let us lay aside every weight, and the sin which so easily ensnares us, and let us run with endurance the race that is set before us. </a:t>
            </a:r>
          </a:p>
        </p:txBody>
      </p:sp>
    </p:spTree>
    <p:extLst>
      <p:ext uri="{BB962C8B-B14F-4D97-AF65-F5344CB8AC3E}">
        <p14:creationId xmlns:p14="http://schemas.microsoft.com/office/powerpoint/2010/main" val="1026806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3200400"/>
            <a:ext cx="53721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6" name="Picture 4"/>
          <p:cNvPicPr>
            <a:picLocks noChangeAspect="1" noChangeArrowheads="1"/>
          </p:cNvPicPr>
          <p:nvPr/>
        </p:nvPicPr>
        <p:blipFill>
          <a:blip r:embed="rId4">
            <a:extLst>
              <a:ext uri="{28A0092B-C50C-407E-A947-70E740481C1C}">
                <a14:useLocalDpi xmlns:a14="http://schemas.microsoft.com/office/drawing/2010/main" val="0"/>
              </a:ext>
            </a:extLst>
          </a:blip>
          <a:srcRect r="57631"/>
          <a:stretch>
            <a:fillRect/>
          </a:stretch>
        </p:blipFill>
        <p:spPr bwMode="auto">
          <a:xfrm>
            <a:off x="4122738" y="161925"/>
            <a:ext cx="2582862"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7" name="Title 1"/>
          <p:cNvSpPr>
            <a:spLocks noGrp="1"/>
          </p:cNvSpPr>
          <p:nvPr>
            <p:ph type="title"/>
          </p:nvPr>
        </p:nvSpPr>
        <p:spPr/>
        <p:txBody>
          <a:bodyPr/>
          <a:lstStyle/>
          <a:p>
            <a:endParaRPr lang="en-US" altLang="en-US" smtClean="0"/>
          </a:p>
        </p:txBody>
      </p:sp>
    </p:spTree>
    <p:extLst>
      <p:ext uri="{BB962C8B-B14F-4D97-AF65-F5344CB8AC3E}">
        <p14:creationId xmlns:p14="http://schemas.microsoft.com/office/powerpoint/2010/main" val="39784472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Words>
  <Application>Microsoft Office PowerPoint</Application>
  <PresentationFormat>Widescreen</PresentationFormat>
  <Paragraphs>32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Bradley Hand ITC</vt:lpstr>
      <vt:lpstr>Calibri</vt:lpstr>
      <vt:lpstr>Calibri Light</vt:lpstr>
      <vt:lpstr>Times New Roman</vt:lpstr>
      <vt:lpstr>Office Theme</vt:lpstr>
      <vt:lpstr>THE RACE OF FAITH</vt:lpstr>
      <vt:lpstr>Event Distance                                                         26.2 Miles</vt:lpstr>
      <vt:lpstr>PowerPoint Presentation</vt:lpstr>
      <vt:lpstr>Hebrews 12:1-2 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vt:lpstr>
      <vt:lpstr>OUR RACE</vt:lpstr>
      <vt:lpstr>Hebrews 12:1 Therefore we also, since we are surrounded by so great a cloud of witnesses,</vt:lpstr>
      <vt:lpstr>PowerPoint Presentation</vt:lpstr>
      <vt:lpstr>Hebrews 12:1 let us lay aside every weight, and the sin which so easily ensnares us, and let us run with endurance the race that is set before us. </vt:lpstr>
      <vt:lpstr>PowerPoint Presentation</vt:lpstr>
      <vt:lpstr>1 John 2:15-17 Do not love the world or the things in the world. If anyone loves the world, the love of the Father is not in him. For all that is in the world—the lust of the flesh, the lust of the eyes, and the pride of life—is not of the Father but is of the world. And the world is passing away, and the lust of it; but he who does the will of God abides forever</vt:lpstr>
      <vt:lpstr>Hebrews 12:1 let us lay aside every weight, and the sin which so easily ensnares us, and let us run with endurance the race that is set before us. </vt:lpstr>
      <vt:lpstr>PowerPoint Presentation</vt:lpstr>
      <vt:lpstr>Romans 6:1-2 What shall we say then? Shall we continue in sin that grace may abound? Certainly not! How shall we who died to sin live any longer in it?</vt:lpstr>
      <vt:lpstr>Hebrews 12:2 looking unto Jesus, the author and finisher of our faith, who for the joy that was set before Him endured the cross, despising the shame, and has sat down at the right hand of the throne of God.</vt:lpstr>
      <vt:lpstr>PowerPoint Presentation</vt:lpstr>
      <vt:lpstr>1 Corinthians 9:24 Do you not know that those who run in a race all run, but one receives the prize? Run in such a way that you may obtain it.</vt:lpstr>
      <vt:lpstr>PowerPoint Presentation</vt:lpstr>
      <vt:lpstr>2 Corinthians 11:24-28  From the Jews five times I received forty stripes minus one. Three times I was beaten with rods; once I was stoned; three times I was shipwrecked; a night and a day I have been in the deep; in journeys often, in perils of waters, in perils of robbers, in perils of my own countrymen, in perils of the Gentiles, in perils in the city, in perils in the wilderness, in perils in the sea, in perils among false brethren; in weariness and toil, in sleeplessness often, in hunger and thirst, in fastings often, in cold and nakedness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RACE OF FAITH</dc:title>
  <dc:creator>DellUser</dc:creator>
  <cp:lastModifiedBy>DellUser</cp:lastModifiedBy>
  <cp:revision>1</cp:revision>
  <dcterms:created xsi:type="dcterms:W3CDTF">2020-11-30T22:46:47Z</dcterms:created>
  <dcterms:modified xsi:type="dcterms:W3CDTF">2020-11-30T22:47:12Z</dcterms:modified>
</cp:coreProperties>
</file>