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E2A"/>
    <a:srgbClr val="E0D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088" y="18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B24D-373E-4A2C-95CB-29F959557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3BF6C-7B75-4E6E-B882-12E81A694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D2CA2-2469-41FF-BA18-D1EFA709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ACDF-C288-4FD4-93D8-96A11A36206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64F1-E397-4F51-B2E1-AE8C2E4B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CF27D-58C0-4844-8A8E-9CE7D24E2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4925-EE0C-4D81-A4EC-843CFF5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8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D6EF2-D45F-44A6-8AA7-0B037E8B8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D4C6C-0DDB-4822-B8C4-C73BB2BA0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E7A95-ADA0-4BCE-B83E-81CCD4C10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ACDF-C288-4FD4-93D8-96A11A36206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8A53C-02E5-4A33-ABBC-BFFFABBF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E5ABD-A282-4676-A383-E5A28C33C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4925-EE0C-4D81-A4EC-843CFF5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CC19F9-D83F-422B-AC4F-6FC1BE949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9BFADA-1FE1-477D-8E28-72CD6D0B5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6C3BF-4B93-4DEA-9C5C-BDEDFA3D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ACDF-C288-4FD4-93D8-96A11A36206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98954-81EF-4974-84C6-38FEA2C5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C820E-D0D6-4D75-9C18-B9DEF7E0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4925-EE0C-4D81-A4EC-843CFF5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1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2BBD-7C01-49B0-8D19-0B5F39B26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1FC11-BC1E-4736-A19E-46FEB7842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5B3DF-A89E-4B6B-92FE-22437F54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ACDF-C288-4FD4-93D8-96A11A36206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74964-F553-4D2E-8171-5299B228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26BED-FB8B-4CB7-811E-313B31EA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4925-EE0C-4D81-A4EC-843CFF5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3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96C7-F74A-42AC-9DA2-E786CD5E3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21E75-97E4-4504-A126-1DE798E1F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D8645-59BB-4CB2-9815-D0EDDFD0C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ACDF-C288-4FD4-93D8-96A11A36206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56EC5-2FB9-4F80-B689-44F98359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47A28-A7EA-47C1-8CF8-FF97D9B7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4925-EE0C-4D81-A4EC-843CFF5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3CBB1-2DFB-476F-8EC7-74EE197F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EA345-9B85-4FBF-857E-78EA078F7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109F7-966C-407B-9F70-0E9BE467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B4139-F05F-4DB8-B3C7-FDFB0452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ACDF-C288-4FD4-93D8-96A11A36206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76BC2-7C17-4B9C-88FF-993BA8A91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39ECA-681B-4085-837A-B91D2C55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4925-EE0C-4D81-A4EC-843CFF5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74F1-348D-4B17-9EEA-0A227BB60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1DF30-B9E9-47C9-BE67-47322F398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353EE-7CA6-426E-B563-C7386026F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510FB2-D9F7-44DF-858C-DD0B6C927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E6B0BC-99E3-42EF-B95E-5B1C6E73C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9E95CD-8298-42C1-AA1A-575645ADD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ACDF-C288-4FD4-93D8-96A11A36206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A79F06-B85E-4C81-96CB-EC50D1AD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DD05A-AB3C-4F48-ABBF-208888B1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4925-EE0C-4D81-A4EC-843CFF5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6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4B08-4221-4D1A-9022-F66CF2C5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0DAFED-FBD5-4B6A-B5BB-42132638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ACDF-C288-4FD4-93D8-96A11A36206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27C55-24F2-44CF-B76B-46560ED9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1F02C-14A2-4E35-BB21-183AE0A56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4925-EE0C-4D81-A4EC-843CFF5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5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C03E05-B242-4EED-AD0C-9ED189D8C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ACDF-C288-4FD4-93D8-96A11A36206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7FBEFB-D721-43F9-A63F-01832E62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9D8D7-770B-4678-97C1-B2FB4DCE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4925-EE0C-4D81-A4EC-843CFF5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7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5B870-DDA7-476D-A2F8-71B304CF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46DD-8BED-4753-B598-97F57306C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1F6CC6-8192-4365-B181-D5401837D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C6FEC-4BC4-4CD2-A368-0FA9AD96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ACDF-C288-4FD4-93D8-96A11A36206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47BEC-0F67-4BBA-A136-FD20F2EE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E09AF-5032-4818-8DF4-AF2ADD7A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4925-EE0C-4D81-A4EC-843CFF5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5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2E74-F3D9-4104-ACCE-BBE089A7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057BA-F486-4DC6-89F3-0AB04BD60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5B2B1-EA96-4334-80B0-FC695F59C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541E3-3640-4C3B-9071-0FD3FEBE2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ACDF-C288-4FD4-93D8-96A11A36206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F1238-2F71-4C52-997E-DE7C8B9C5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7DF9A-7D2D-4145-A816-9BFB1C8F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4925-EE0C-4D81-A4EC-843CFF5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6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F481B9-3801-4305-A3A9-406DB0CC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50E9C-1565-4800-B15E-7FE6B76A7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1E483-49D9-4F9D-8C48-9545100B4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6ACDF-C288-4FD4-93D8-96A11A36206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BC26F-BD69-464F-928D-6CE90B717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D5290-669A-4767-B65C-8599AD4C1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B4925-EE0C-4D81-A4EC-843CFF5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9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2804BA-5B42-48B5-BFCE-E8D7B9084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B731D5-69D1-4BA9-A615-4132E3DC41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79C160-13F4-41EF-83CD-E30A0AD081AB}"/>
              </a:ext>
            </a:extLst>
          </p:cNvPr>
          <p:cNvSpPr txBox="1"/>
          <p:nvPr/>
        </p:nvSpPr>
        <p:spPr>
          <a:xfrm>
            <a:off x="297374" y="2755066"/>
            <a:ext cx="19143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THE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77B9F1-30D1-4B1E-A1F2-57CCACBC2897}"/>
              </a:ext>
            </a:extLst>
          </p:cNvPr>
          <p:cNvSpPr txBox="1"/>
          <p:nvPr/>
        </p:nvSpPr>
        <p:spPr>
          <a:xfrm>
            <a:off x="2211681" y="2031792"/>
            <a:ext cx="976260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E0D8CD"/>
                </a:solidFill>
                <a:latin typeface="Arial Black" panose="020B0A04020102020204" pitchFamily="34" charset="0"/>
              </a:rPr>
              <a:t>GOSPEL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B28233-1C33-41FF-ABC6-E08C7BF17348}"/>
              </a:ext>
            </a:extLst>
          </p:cNvPr>
          <p:cNvSpPr txBox="1"/>
          <p:nvPr/>
        </p:nvSpPr>
        <p:spPr>
          <a:xfrm>
            <a:off x="3311638" y="4024445"/>
            <a:ext cx="1494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7A99-D2BE-4EB8-BC86-B4B999EDF661}"/>
              </a:ext>
            </a:extLst>
          </p:cNvPr>
          <p:cNvSpPr txBox="1"/>
          <p:nvPr/>
        </p:nvSpPr>
        <p:spPr>
          <a:xfrm>
            <a:off x="4374309" y="3675144"/>
            <a:ext cx="692369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BC9E2A"/>
                </a:solidFill>
                <a:latin typeface="Arial Black" panose="020B0A04020102020204" pitchFamily="34" charset="0"/>
              </a:rPr>
              <a:t>JOHN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9FC1DA-ADFB-483E-ADE6-8D351DF5C73F}"/>
              </a:ext>
            </a:extLst>
          </p:cNvPr>
          <p:cNvSpPr txBox="1"/>
          <p:nvPr/>
        </p:nvSpPr>
        <p:spPr>
          <a:xfrm>
            <a:off x="3351992" y="1708294"/>
            <a:ext cx="7481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BC9E2A"/>
                </a:solidFill>
                <a:latin typeface="Avenir Next LT Pro Light" panose="020B0304020202020204" pitchFamily="34" charset="0"/>
              </a:rPr>
              <a:t>“THAT YOU MAY </a:t>
            </a:r>
            <a:r>
              <a:rPr lang="en-US" sz="4400" b="1" dirty="0">
                <a:solidFill>
                  <a:srgbClr val="BC9E2A"/>
                </a:solidFill>
                <a:latin typeface="Arial Black" panose="020B0A04020102020204" pitchFamily="34" charset="0"/>
              </a:rPr>
              <a:t>BELIEVE</a:t>
            </a:r>
            <a:r>
              <a:rPr lang="en-US" sz="4400" dirty="0">
                <a:solidFill>
                  <a:srgbClr val="BC9E2A"/>
                </a:solidFill>
                <a:latin typeface="Avenir Next LT Pro Light" panose="020B0304020202020204" pitchFamily="34" charset="0"/>
              </a:rPr>
              <a:t>”</a:t>
            </a:r>
          </a:p>
        </p:txBody>
      </p:sp>
      <p:pic>
        <p:nvPicPr>
          <p:cNvPr id="17" name="Graphic 16" descr="Crown">
            <a:extLst>
              <a:ext uri="{FF2B5EF4-FFF2-40B4-BE49-F238E27FC236}">
                <a16:creationId xmlns:a16="http://schemas.microsoft.com/office/drawing/2014/main" id="{007E5EE8-16D2-4003-A2AB-9C65D1CCE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1332" y="546180"/>
            <a:ext cx="2235201" cy="132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2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2804BA-5B42-48B5-BFCE-E8D7B9084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B731D5-69D1-4BA9-A615-4132E3DC41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9FC1DA-ADFB-483E-ADE6-8D351DF5C73F}"/>
              </a:ext>
            </a:extLst>
          </p:cNvPr>
          <p:cNvSpPr txBox="1"/>
          <p:nvPr/>
        </p:nvSpPr>
        <p:spPr>
          <a:xfrm>
            <a:off x="370113" y="1731333"/>
            <a:ext cx="1145903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Pay Attention To The Details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Believe =&gt; Faith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Life Reflects Our Belief In God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Be Bold</a:t>
            </a:r>
            <a:endParaRPr lang="en-US" sz="4800" b="1" dirty="0">
              <a:solidFill>
                <a:srgbClr val="BC9E2A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23EC20-0196-4F3E-A05C-9DF508036010}"/>
              </a:ext>
            </a:extLst>
          </p:cNvPr>
          <p:cNvSpPr txBox="1"/>
          <p:nvPr/>
        </p:nvSpPr>
        <p:spPr>
          <a:xfrm>
            <a:off x="370113" y="374250"/>
            <a:ext cx="11459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Application To Us</a:t>
            </a:r>
          </a:p>
        </p:txBody>
      </p:sp>
    </p:spTree>
    <p:extLst>
      <p:ext uri="{BB962C8B-B14F-4D97-AF65-F5344CB8AC3E}">
        <p14:creationId xmlns:p14="http://schemas.microsoft.com/office/powerpoint/2010/main" val="91736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2DF411-7E36-4855-8900-041F543AB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0" t="17314" r="-1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60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CBF41A-1D68-4EEC-8141-6E1C65468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51"/>
          <a:stretch/>
        </p:blipFill>
        <p:spPr>
          <a:xfrm>
            <a:off x="0" y="0"/>
            <a:ext cx="12249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70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2804BA-5B42-48B5-BFCE-E8D7B9084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B731D5-69D1-4BA9-A615-4132E3DC41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9FC1DA-ADFB-483E-ADE6-8D351DF5C73F}"/>
              </a:ext>
            </a:extLst>
          </p:cNvPr>
          <p:cNvSpPr txBox="1"/>
          <p:nvPr/>
        </p:nvSpPr>
        <p:spPr>
          <a:xfrm>
            <a:off x="370113" y="1731333"/>
            <a:ext cx="1145903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John’s Testimony Incredible Value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Millions Lambs Not Enough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Take Advantage Of Offer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Share This Offer With Everyone</a:t>
            </a:r>
            <a:endParaRPr lang="en-US" sz="4800" b="1" dirty="0">
              <a:solidFill>
                <a:srgbClr val="BC9E2A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23EC20-0196-4F3E-A05C-9DF508036010}"/>
              </a:ext>
            </a:extLst>
          </p:cNvPr>
          <p:cNvSpPr txBox="1"/>
          <p:nvPr/>
        </p:nvSpPr>
        <p:spPr>
          <a:xfrm>
            <a:off x="370113" y="374250"/>
            <a:ext cx="11459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Impact To Us</a:t>
            </a:r>
          </a:p>
        </p:txBody>
      </p:sp>
    </p:spTree>
    <p:extLst>
      <p:ext uri="{BB962C8B-B14F-4D97-AF65-F5344CB8AC3E}">
        <p14:creationId xmlns:p14="http://schemas.microsoft.com/office/powerpoint/2010/main" val="85755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2804BA-5B42-48B5-BFCE-E8D7B9084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E2DFE9-1CD9-4423-BB38-3132704BAB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9FC1DA-ADFB-483E-ADE6-8D351DF5C73F}"/>
              </a:ext>
            </a:extLst>
          </p:cNvPr>
          <p:cNvSpPr txBox="1"/>
          <p:nvPr/>
        </p:nvSpPr>
        <p:spPr>
          <a:xfrm>
            <a:off x="464457" y="1905506"/>
            <a:ext cx="112630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0D8CD"/>
                </a:solidFill>
                <a:latin typeface="Arial Black" panose="020B0A04020102020204" pitchFamily="34" charset="0"/>
              </a:rPr>
              <a:t>31</a:t>
            </a:r>
            <a:r>
              <a:rPr lang="en-US" sz="4800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 but these are written so that you may believe that Jesus is the Christ, the Son of God, and that by believing you may have life in his name.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277BF-D767-44F7-94C7-7C0076FC2CAB}"/>
              </a:ext>
            </a:extLst>
          </p:cNvPr>
          <p:cNvSpPr txBox="1"/>
          <p:nvPr/>
        </p:nvSpPr>
        <p:spPr>
          <a:xfrm>
            <a:off x="8569879" y="5868168"/>
            <a:ext cx="3363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>
                <a:solidFill>
                  <a:srgbClr val="BC9E2A"/>
                </a:solidFill>
                <a:latin typeface="Avenir Next LT Pro Light" panose="020B0304020202020204" pitchFamily="34" charset="0"/>
              </a:rPr>
              <a:t>JOHN 20.31</a:t>
            </a:r>
          </a:p>
        </p:txBody>
      </p:sp>
    </p:spTree>
    <p:extLst>
      <p:ext uri="{BB962C8B-B14F-4D97-AF65-F5344CB8AC3E}">
        <p14:creationId xmlns:p14="http://schemas.microsoft.com/office/powerpoint/2010/main" val="2015557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2804BA-5B42-48B5-BFCE-E8D7B9084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B731D5-69D1-4BA9-A615-4132E3DC41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9FC1DA-ADFB-483E-ADE6-8D351DF5C73F}"/>
              </a:ext>
            </a:extLst>
          </p:cNvPr>
          <p:cNvSpPr txBox="1"/>
          <p:nvPr/>
        </p:nvSpPr>
        <p:spPr>
          <a:xfrm>
            <a:off x="464457" y="1905506"/>
            <a:ext cx="11263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0D8CD"/>
                </a:solidFill>
                <a:latin typeface="Arial Black" panose="020B0A04020102020204" pitchFamily="34" charset="0"/>
              </a:rPr>
              <a:t>30</a:t>
            </a:r>
            <a:r>
              <a:rPr lang="en-US" sz="4800" b="1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 </a:t>
            </a:r>
            <a:r>
              <a:rPr lang="en-US" sz="4800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Now Jesus did many other signs in the presence of the disciples, which are not written in this book;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277BF-D767-44F7-94C7-7C0076FC2CAB}"/>
              </a:ext>
            </a:extLst>
          </p:cNvPr>
          <p:cNvSpPr txBox="1"/>
          <p:nvPr/>
        </p:nvSpPr>
        <p:spPr>
          <a:xfrm>
            <a:off x="8569879" y="5868168"/>
            <a:ext cx="3363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>
                <a:solidFill>
                  <a:srgbClr val="BC9E2A"/>
                </a:solidFill>
                <a:latin typeface="Avenir Next LT Pro Light" panose="020B0304020202020204" pitchFamily="34" charset="0"/>
              </a:rPr>
              <a:t>JOHN 20.30</a:t>
            </a:r>
          </a:p>
        </p:txBody>
      </p:sp>
    </p:spTree>
    <p:extLst>
      <p:ext uri="{BB962C8B-B14F-4D97-AF65-F5344CB8AC3E}">
        <p14:creationId xmlns:p14="http://schemas.microsoft.com/office/powerpoint/2010/main" val="83294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2804BA-5B42-48B5-BFCE-E8D7B9084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B731D5-69D1-4BA9-A615-4132E3DC41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9FC1DA-ADFB-483E-ADE6-8D351DF5C73F}"/>
              </a:ext>
            </a:extLst>
          </p:cNvPr>
          <p:cNvSpPr txBox="1"/>
          <p:nvPr/>
        </p:nvSpPr>
        <p:spPr>
          <a:xfrm>
            <a:off x="611794" y="1905506"/>
            <a:ext cx="11028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0D8CD"/>
                </a:solidFill>
                <a:latin typeface="Arial Black" panose="020B0A04020102020204" pitchFamily="34" charset="0"/>
              </a:rPr>
              <a:t>What is the difference between:</a:t>
            </a:r>
          </a:p>
          <a:p>
            <a:pPr marL="1371600" lvl="1" indent="-9144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Faith</a:t>
            </a:r>
          </a:p>
          <a:p>
            <a:pPr marL="1371600" lvl="1" indent="-9144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Belief</a:t>
            </a:r>
          </a:p>
        </p:txBody>
      </p:sp>
    </p:spTree>
    <p:extLst>
      <p:ext uri="{BB962C8B-B14F-4D97-AF65-F5344CB8AC3E}">
        <p14:creationId xmlns:p14="http://schemas.microsoft.com/office/powerpoint/2010/main" val="327738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2804BA-5B42-48B5-BFCE-E8D7B9084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B731D5-69D1-4BA9-A615-4132E3DC41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9FC1DA-ADFB-483E-ADE6-8D351DF5C73F}"/>
              </a:ext>
            </a:extLst>
          </p:cNvPr>
          <p:cNvSpPr txBox="1"/>
          <p:nvPr/>
        </p:nvSpPr>
        <p:spPr>
          <a:xfrm>
            <a:off x="499959" y="409074"/>
            <a:ext cx="1132918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b="1" dirty="0">
                <a:solidFill>
                  <a:srgbClr val="E0D8CD"/>
                </a:solidFill>
                <a:latin typeface="Arial Black" panose="020B0A04020102020204" pitchFamily="34" charset="0"/>
              </a:rPr>
              <a:t>Week 1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John is not the light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Sent to bear witness to the light </a:t>
            </a:r>
          </a:p>
          <a:p>
            <a:pPr>
              <a:spcAft>
                <a:spcPts val="1200"/>
              </a:spcAft>
            </a:pPr>
            <a:endParaRPr lang="en-US" sz="1400" b="1" dirty="0">
              <a:solidFill>
                <a:srgbClr val="E0D8CD"/>
              </a:solidFill>
              <a:latin typeface="Arial Black" panose="020B0A040201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4800" b="1" dirty="0">
                <a:solidFill>
                  <a:srgbClr val="E0D8CD"/>
                </a:solidFill>
                <a:latin typeface="Arial Black" panose="020B0A04020102020204" pitchFamily="34" charset="0"/>
              </a:rPr>
              <a:t>Week 2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All might believe through John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Wedding at Cana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D70B54-AF4F-4D67-B877-1B2BFAB8530F}"/>
              </a:ext>
            </a:extLst>
          </p:cNvPr>
          <p:cNvSpPr txBox="1"/>
          <p:nvPr/>
        </p:nvSpPr>
        <p:spPr>
          <a:xfrm>
            <a:off x="8613421" y="5868168"/>
            <a:ext cx="3217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>
                <a:solidFill>
                  <a:srgbClr val="BC9E2A"/>
                </a:solidFill>
                <a:latin typeface="Avenir Next LT Pro Light" panose="020B0304020202020204" pitchFamily="34" charset="0"/>
              </a:rPr>
              <a:t>JOHN 1.6-8</a:t>
            </a:r>
          </a:p>
        </p:txBody>
      </p:sp>
    </p:spTree>
    <p:extLst>
      <p:ext uri="{BB962C8B-B14F-4D97-AF65-F5344CB8AC3E}">
        <p14:creationId xmlns:p14="http://schemas.microsoft.com/office/powerpoint/2010/main" val="287389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2804BA-5B42-48B5-BFCE-E8D7B9084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B731D5-69D1-4BA9-A615-4132E3DC41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23EC20-0196-4F3E-A05C-9DF508036010}"/>
              </a:ext>
            </a:extLst>
          </p:cNvPr>
          <p:cNvSpPr txBox="1"/>
          <p:nvPr/>
        </p:nvSpPr>
        <p:spPr>
          <a:xfrm>
            <a:off x="370113" y="374250"/>
            <a:ext cx="11459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Focus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6E913CC-C091-42B7-8F52-4CC94D591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345004"/>
              </p:ext>
            </p:extLst>
          </p:nvPr>
        </p:nvGraphicFramePr>
        <p:xfrm>
          <a:off x="485421" y="1574799"/>
          <a:ext cx="11343722" cy="4569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71861">
                  <a:extLst>
                    <a:ext uri="{9D8B030D-6E8A-4147-A177-3AD203B41FA5}">
                      <a16:colId xmlns:a16="http://schemas.microsoft.com/office/drawing/2014/main" val="156685766"/>
                    </a:ext>
                  </a:extLst>
                </a:gridCol>
                <a:gridCol w="5671861">
                  <a:extLst>
                    <a:ext uri="{9D8B030D-6E8A-4147-A177-3AD203B41FA5}">
                      <a16:colId xmlns:a16="http://schemas.microsoft.com/office/drawing/2014/main" val="387956669"/>
                    </a:ext>
                  </a:extLst>
                </a:gridCol>
              </a:tblGrid>
              <a:tr h="81459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BC9E2A"/>
                          </a:solidFill>
                        </a:rPr>
                        <a:t>Matt, Mark, Luke (Synoptic)</a:t>
                      </a:r>
                      <a:endParaRPr lang="en-US" sz="4000" dirty="0">
                        <a:solidFill>
                          <a:srgbClr val="BC9E2A"/>
                        </a:solidFill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BC9E2A"/>
                          </a:solidFill>
                          <a:latin typeface="Avenir Next LT Pro Light" panose="020B0304020202020204" pitchFamily="34" charset="0"/>
                        </a:rPr>
                        <a:t>John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620276"/>
                  </a:ext>
                </a:extLst>
              </a:tr>
              <a:tr h="81459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E0D8CD"/>
                          </a:solidFill>
                        </a:rPr>
                        <a:t>Dress</a:t>
                      </a:r>
                      <a:endParaRPr lang="en-US" sz="4000" dirty="0">
                        <a:solidFill>
                          <a:srgbClr val="E0D8CD"/>
                        </a:solidFill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E0D8CD"/>
                        </a:solidFill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726984"/>
                  </a:ext>
                </a:extLst>
              </a:tr>
              <a:tr h="81459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E0D8CD"/>
                          </a:solidFill>
                        </a:rPr>
                        <a:t>Food</a:t>
                      </a:r>
                      <a:endParaRPr lang="en-US" sz="4000" dirty="0">
                        <a:solidFill>
                          <a:srgbClr val="E0D8CD"/>
                        </a:solidFill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E0D8CD"/>
                        </a:solidFill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872380"/>
                  </a:ext>
                </a:extLst>
              </a:tr>
              <a:tr h="81459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E0D8CD"/>
                          </a:solidFill>
                        </a:rPr>
                        <a:t>Activity</a:t>
                      </a:r>
                      <a:endParaRPr lang="en-US" sz="4000" dirty="0">
                        <a:solidFill>
                          <a:srgbClr val="E0D8CD"/>
                        </a:solidFill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E0D8CD"/>
                        </a:solidFill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954272"/>
                  </a:ext>
                </a:extLst>
              </a:tr>
              <a:tr h="81459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E0D8CD"/>
                          </a:solidFill>
                        </a:rPr>
                        <a:t>Conversation “Crowd”</a:t>
                      </a:r>
                      <a:endParaRPr lang="en-US" sz="4000" dirty="0">
                        <a:solidFill>
                          <a:srgbClr val="E0D8CD"/>
                        </a:solidFill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E0D8CD"/>
                          </a:solidFill>
                        </a:rPr>
                        <a:t>Conversation “the Jews”</a:t>
                      </a:r>
                      <a:endParaRPr lang="en-US" sz="4000" dirty="0">
                        <a:solidFill>
                          <a:srgbClr val="E0D8CD"/>
                        </a:solidFill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D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832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09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2804BA-5B42-48B5-BFCE-E8D7B9084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B731D5-69D1-4BA9-A615-4132E3DC41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D70B54-AF4F-4D67-B877-1B2BFAB8530F}"/>
              </a:ext>
            </a:extLst>
          </p:cNvPr>
          <p:cNvSpPr txBox="1"/>
          <p:nvPr/>
        </p:nvSpPr>
        <p:spPr>
          <a:xfrm>
            <a:off x="7965807" y="5868168"/>
            <a:ext cx="38651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>
                <a:solidFill>
                  <a:srgbClr val="BC9E2A"/>
                </a:solidFill>
                <a:latin typeface="Avenir Next LT Pro Light" panose="020B0304020202020204" pitchFamily="34" charset="0"/>
              </a:rPr>
              <a:t>JOHN 1.19-25</a:t>
            </a:r>
          </a:p>
        </p:txBody>
      </p:sp>
      <p:pic>
        <p:nvPicPr>
          <p:cNvPr id="6" name="Graphic 5" descr="Thought bubble">
            <a:extLst>
              <a:ext uri="{FF2B5EF4-FFF2-40B4-BE49-F238E27FC236}">
                <a16:creationId xmlns:a16="http://schemas.microsoft.com/office/drawing/2014/main" id="{4957404E-E90C-435A-9860-7EDB5F2A7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7558" y="2406511"/>
            <a:ext cx="3461657" cy="3461657"/>
          </a:xfrm>
          <a:prstGeom prst="rect">
            <a:avLst/>
          </a:prstGeom>
        </p:spPr>
      </p:pic>
      <p:pic>
        <p:nvPicPr>
          <p:cNvPr id="7" name="Graphic 6" descr="Thought bubble">
            <a:extLst>
              <a:ext uri="{FF2B5EF4-FFF2-40B4-BE49-F238E27FC236}">
                <a16:creationId xmlns:a16="http://schemas.microsoft.com/office/drawing/2014/main" id="{6264CB8C-8293-422E-8104-6243A8CFB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4915" y="541425"/>
            <a:ext cx="4597044" cy="4001545"/>
          </a:xfrm>
          <a:prstGeom prst="rect">
            <a:avLst/>
          </a:prstGeom>
        </p:spPr>
      </p:pic>
      <p:pic>
        <p:nvPicPr>
          <p:cNvPr id="8" name="Graphic 7" descr="Thought bubble">
            <a:extLst>
              <a:ext uri="{FF2B5EF4-FFF2-40B4-BE49-F238E27FC236}">
                <a16:creationId xmlns:a16="http://schemas.microsoft.com/office/drawing/2014/main" id="{4C555A95-13C4-4D47-8896-7D1F85806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-90891" y="705885"/>
            <a:ext cx="4278085" cy="42780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51BA52-FDD6-448A-A91C-0C2BF98CF484}"/>
              </a:ext>
            </a:extLst>
          </p:cNvPr>
          <p:cNvSpPr txBox="1"/>
          <p:nvPr/>
        </p:nvSpPr>
        <p:spPr>
          <a:xfrm>
            <a:off x="5375196" y="1480138"/>
            <a:ext cx="28164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E0D8CD"/>
                </a:solidFill>
              </a:rPr>
              <a:t>Are you Elijah?</a:t>
            </a:r>
            <a:endParaRPr lang="en-US" sz="3600" dirty="0">
              <a:solidFill>
                <a:srgbClr val="E0D8CD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8DF9E2-B7A1-484F-B0F5-BAB5B3728C9B}"/>
              </a:ext>
            </a:extLst>
          </p:cNvPr>
          <p:cNvSpPr txBox="1"/>
          <p:nvPr/>
        </p:nvSpPr>
        <p:spPr>
          <a:xfrm>
            <a:off x="8613515" y="3083655"/>
            <a:ext cx="25697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E0D8CD"/>
                </a:solidFill>
              </a:rPr>
              <a:t>The Prophet?</a:t>
            </a:r>
            <a:endParaRPr lang="en-US" sz="3600" dirty="0">
              <a:solidFill>
                <a:srgbClr val="E0D8CD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39ADF0-BE56-45E3-A707-52069A963C56}"/>
              </a:ext>
            </a:extLst>
          </p:cNvPr>
          <p:cNvSpPr txBox="1"/>
          <p:nvPr/>
        </p:nvSpPr>
        <p:spPr>
          <a:xfrm>
            <a:off x="639910" y="2089932"/>
            <a:ext cx="2816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E0D8CD"/>
                </a:solidFill>
              </a:rPr>
              <a:t>Who are you?</a:t>
            </a:r>
            <a:endParaRPr lang="en-US" sz="3600" dirty="0">
              <a:solidFill>
                <a:srgbClr val="E0D8CD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8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59FA12-9F51-407A-87B9-9208E38C35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45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2804BA-5B42-48B5-BFCE-E8D7B9084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B731D5-69D1-4BA9-A615-4132E3DC41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9FC1DA-ADFB-483E-ADE6-8D351DF5C73F}"/>
              </a:ext>
            </a:extLst>
          </p:cNvPr>
          <p:cNvSpPr txBox="1"/>
          <p:nvPr/>
        </p:nvSpPr>
        <p:spPr>
          <a:xfrm>
            <a:off x="370113" y="1731333"/>
            <a:ext cx="1145903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Prophecy    </a:t>
            </a:r>
            <a:r>
              <a:rPr lang="en-US" sz="3600" b="1" dirty="0">
                <a:solidFill>
                  <a:srgbClr val="BC9E2A"/>
                </a:solidFill>
                <a:latin typeface="Avenir Next LT Pro Light" panose="020B0304020202020204" pitchFamily="34" charset="0"/>
              </a:rPr>
              <a:t>[Malachi 4.5, Isaiah 40.3]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Humble Lifestyle    </a:t>
            </a:r>
            <a:r>
              <a:rPr lang="en-US" sz="3600" b="1" dirty="0">
                <a:solidFill>
                  <a:srgbClr val="BC9E2A"/>
                </a:solidFill>
                <a:latin typeface="Avenir Next LT Pro Light" panose="020B0304020202020204" pitchFamily="34" charset="0"/>
              </a:rPr>
              <a:t>[Mark 1.6]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Teaching Stubborn    </a:t>
            </a:r>
            <a:r>
              <a:rPr lang="en-US" sz="3600" b="1" dirty="0">
                <a:solidFill>
                  <a:srgbClr val="BC9E2A"/>
                </a:solidFill>
                <a:latin typeface="Avenir Next LT Pro Light" panose="020B0304020202020204" pitchFamily="34" charset="0"/>
              </a:rPr>
              <a:t>[Mark 6:14-29]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Truth Over Death    </a:t>
            </a:r>
            <a:r>
              <a:rPr lang="en-US" sz="3600" b="1" dirty="0">
                <a:solidFill>
                  <a:srgbClr val="BC9E2A"/>
                </a:solidFill>
                <a:latin typeface="Avenir Next LT Pro Light" panose="020B0304020202020204" pitchFamily="34" charset="0"/>
              </a:rPr>
              <a:t>[Matt 11.7]</a:t>
            </a:r>
            <a:endParaRPr lang="en-US" sz="4800" b="1" dirty="0">
              <a:solidFill>
                <a:srgbClr val="BC9E2A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23EC20-0196-4F3E-A05C-9DF508036010}"/>
              </a:ext>
            </a:extLst>
          </p:cNvPr>
          <p:cNvSpPr txBox="1"/>
          <p:nvPr/>
        </p:nvSpPr>
        <p:spPr>
          <a:xfrm>
            <a:off x="370112" y="374250"/>
            <a:ext cx="11668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0D8CD"/>
                </a:solidFill>
                <a:latin typeface="Avenir Next LT Pro Light" panose="020B0304020202020204" pitchFamily="34" charset="0"/>
              </a:rPr>
              <a:t>Evidence to Believe John The Baptist</a:t>
            </a:r>
          </a:p>
        </p:txBody>
      </p:sp>
    </p:spTree>
    <p:extLst>
      <p:ext uri="{BB962C8B-B14F-4D97-AF65-F5344CB8AC3E}">
        <p14:creationId xmlns:p14="http://schemas.microsoft.com/office/powerpoint/2010/main" val="1115725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210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Avenir Next LT Pro Light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Beach</dc:creator>
  <cp:lastModifiedBy>Mark Beach</cp:lastModifiedBy>
  <cp:revision>1</cp:revision>
  <dcterms:created xsi:type="dcterms:W3CDTF">2020-10-18T04:08:53Z</dcterms:created>
  <dcterms:modified xsi:type="dcterms:W3CDTF">2020-10-18T04:28:08Z</dcterms:modified>
</cp:coreProperties>
</file>