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sldIdLst>
    <p:sldId id="256" r:id="rId2"/>
    <p:sldId id="257" r:id="rId3"/>
    <p:sldId id="539"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540" r:id="rId28"/>
    <p:sldId id="283" r:id="rId29"/>
    <p:sldId id="284" r:id="rId30"/>
    <p:sldId id="28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03" d="100"/>
          <a:sy n="103" d="100"/>
        </p:scale>
        <p:origin x="126" y="34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C7E139-6CC3-4CD7-AE4E-BAB9EB1B4B87}" type="datetimeFigureOut">
              <a:rPr lang="en-US" smtClean="0"/>
              <a:t>9/26/2020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3EEF88-F923-4EED-9A75-A8C0735E4A61}" type="slidenum">
              <a:rPr lang="en-US" smtClean="0"/>
              <a:t>‹#›</a:t>
            </a:fld>
            <a:endParaRPr lang="en-US"/>
          </a:p>
        </p:txBody>
      </p:sp>
    </p:spTree>
    <p:extLst>
      <p:ext uri="{BB962C8B-B14F-4D97-AF65-F5344CB8AC3E}">
        <p14:creationId xmlns:p14="http://schemas.microsoft.com/office/powerpoint/2010/main" val="1901264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42950" marR="0" lvl="1" indent="-285750" algn="l" rtl="0">
              <a:lnSpc>
                <a:spcPct val="107000"/>
              </a:lnSpc>
              <a:spcBef>
                <a:spcPts val="0"/>
              </a:spcBef>
              <a:spcAft>
                <a:spcPts val="0"/>
              </a:spcAft>
              <a:buClr>
                <a:schemeClr val="dk1"/>
              </a:buClr>
              <a:buSzPts val="1100"/>
              <a:buFont typeface="Courier New"/>
              <a:buAutoNum type="arabicPeriod"/>
            </a:pPr>
            <a:r>
              <a:rPr lang="en-US" sz="2400">
                <a:latin typeface="Courier New"/>
                <a:ea typeface="Courier New"/>
                <a:cs typeface="Courier New"/>
                <a:sym typeface="Courier New"/>
              </a:rPr>
              <a:t>You feel like you have to settle for what life has given you.</a:t>
            </a:r>
            <a:endParaRPr sz="2400">
              <a:latin typeface="Calibri"/>
              <a:ea typeface="Calibri"/>
              <a:cs typeface="Calibri"/>
              <a:sym typeface="Calibri"/>
            </a:endParaRPr>
          </a:p>
          <a:p>
            <a:pPr marL="742950" marR="0" lvl="1" indent="-285750" algn="l" rtl="0">
              <a:lnSpc>
                <a:spcPct val="107000"/>
              </a:lnSpc>
              <a:spcBef>
                <a:spcPts val="600"/>
              </a:spcBef>
              <a:spcAft>
                <a:spcPts val="0"/>
              </a:spcAft>
              <a:buClr>
                <a:schemeClr val="dk1"/>
              </a:buClr>
              <a:buSzPts val="1100"/>
              <a:buFont typeface="Courier New"/>
              <a:buAutoNum type="arabicPeriod"/>
            </a:pPr>
            <a:r>
              <a:rPr lang="en-US" sz="2400">
                <a:latin typeface="Courier New"/>
                <a:ea typeface="Courier New"/>
                <a:cs typeface="Courier New"/>
                <a:sym typeface="Courier New"/>
              </a:rPr>
              <a:t>Personally, I have struggled with this my entire life off and on.</a:t>
            </a:r>
            <a:endParaRPr sz="2400">
              <a:latin typeface="Calibri"/>
              <a:ea typeface="Calibri"/>
              <a:cs typeface="Calibri"/>
              <a:sym typeface="Calibri"/>
            </a:endParaRPr>
          </a:p>
          <a:p>
            <a:pPr marL="742950" marR="0" lvl="1" indent="-285750" algn="l" rtl="0">
              <a:lnSpc>
                <a:spcPct val="107000"/>
              </a:lnSpc>
              <a:spcBef>
                <a:spcPts val="600"/>
              </a:spcBef>
              <a:spcAft>
                <a:spcPts val="0"/>
              </a:spcAft>
              <a:buClr>
                <a:schemeClr val="dk1"/>
              </a:buClr>
              <a:buSzPts val="1100"/>
              <a:buFont typeface="Courier New"/>
              <a:buAutoNum type="arabicPeriod"/>
            </a:pPr>
            <a:r>
              <a:rPr lang="en-US" sz="2400">
                <a:latin typeface="Courier New"/>
                <a:ea typeface="Courier New"/>
                <a:cs typeface="Courier New"/>
                <a:sym typeface="Courier New"/>
              </a:rPr>
              <a:t>Goal is to examine why we might settle for mediocrity in the way we serve God in this life.  Why do we feel like where I’m at is good enough or all I’m ever going to achieve?</a:t>
            </a:r>
            <a:endParaRPr sz="2400">
              <a:latin typeface="Calibri"/>
              <a:ea typeface="Calibri"/>
              <a:cs typeface="Calibri"/>
              <a:sym typeface="Calibri"/>
            </a:endParaRPr>
          </a:p>
        </p:txBody>
      </p:sp>
      <p:sp>
        <p:nvSpPr>
          <p:cNvPr id="99" name="Google Shape;9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75549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9450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8692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4834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2342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8144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7124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9481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1517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7671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8122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0279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8951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5621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6597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3791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1291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0096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7867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1554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118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6852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9332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5339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5122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6413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1448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8024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3583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8473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6223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DAD3EA48-006B-BF40-8307-43EF6CE26C9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BEBFFBD0-11BA-7D41-B343-E430F4BD7DA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1C72C2FD-96A7-AE40-89E0-B538C3F84FE0}"/>
              </a:ext>
            </a:extLst>
          </p:cNvPr>
          <p:cNvSpPr>
            <a:spLocks noGrp="1" noChangeArrowheads="1"/>
          </p:cNvSpPr>
          <p:nvPr>
            <p:ph type="sldNum" sz="quarter" idx="12"/>
          </p:nvPr>
        </p:nvSpPr>
        <p:spPr>
          <a:ln/>
        </p:spPr>
        <p:txBody>
          <a:bodyPr/>
          <a:lstStyle>
            <a:lvl1pPr>
              <a:defRPr/>
            </a:lvl1pPr>
          </a:lstStyle>
          <a:p>
            <a:fld id="{9474083B-7779-EF48-B272-37B0ABB11648}" type="slidenum">
              <a:rPr lang="en-US" altLang="en-US"/>
              <a:pPr/>
              <a:t>‹#›</a:t>
            </a:fld>
            <a:endParaRPr lang="en-US" altLang="en-US"/>
          </a:p>
        </p:txBody>
      </p:sp>
    </p:spTree>
    <p:extLst>
      <p:ext uri="{BB962C8B-B14F-4D97-AF65-F5344CB8AC3E}">
        <p14:creationId xmlns:p14="http://schemas.microsoft.com/office/powerpoint/2010/main" val="3454672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A409AF2D-401B-B840-B2C1-E711A4F4687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4951BAB0-4F46-4F4D-81FB-748BCFF5FB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D8D11EA8-6B43-E64C-906A-1E4AE609B497}"/>
              </a:ext>
            </a:extLst>
          </p:cNvPr>
          <p:cNvSpPr>
            <a:spLocks noGrp="1" noChangeArrowheads="1"/>
          </p:cNvSpPr>
          <p:nvPr>
            <p:ph type="sldNum" sz="quarter" idx="12"/>
          </p:nvPr>
        </p:nvSpPr>
        <p:spPr>
          <a:ln/>
        </p:spPr>
        <p:txBody>
          <a:bodyPr/>
          <a:lstStyle>
            <a:lvl1pPr>
              <a:defRPr/>
            </a:lvl1pPr>
          </a:lstStyle>
          <a:p>
            <a:fld id="{D2C95BCC-3F75-5E49-B625-58EB72B58C93}" type="slidenum">
              <a:rPr lang="en-US" altLang="en-US"/>
              <a:pPr/>
              <a:t>‹#›</a:t>
            </a:fld>
            <a:endParaRPr lang="en-US" altLang="en-US"/>
          </a:p>
        </p:txBody>
      </p:sp>
    </p:spTree>
    <p:extLst>
      <p:ext uri="{BB962C8B-B14F-4D97-AF65-F5344CB8AC3E}">
        <p14:creationId xmlns:p14="http://schemas.microsoft.com/office/powerpoint/2010/main" val="787723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AD593FF1-C25A-B84D-9576-5CFA155E927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060722E6-571E-3745-9D57-7BDB49C2ED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AB3FEE82-D11E-A046-BB56-C8509D8AA9A9}"/>
              </a:ext>
            </a:extLst>
          </p:cNvPr>
          <p:cNvSpPr>
            <a:spLocks noGrp="1" noChangeArrowheads="1"/>
          </p:cNvSpPr>
          <p:nvPr>
            <p:ph type="sldNum" sz="quarter" idx="12"/>
          </p:nvPr>
        </p:nvSpPr>
        <p:spPr>
          <a:ln/>
        </p:spPr>
        <p:txBody>
          <a:bodyPr/>
          <a:lstStyle>
            <a:lvl1pPr>
              <a:defRPr/>
            </a:lvl1pPr>
          </a:lstStyle>
          <a:p>
            <a:fld id="{FE605D33-5689-234F-B98E-58C5095028FC}" type="slidenum">
              <a:rPr lang="en-US" altLang="en-US"/>
              <a:pPr/>
              <a:t>‹#›</a:t>
            </a:fld>
            <a:endParaRPr lang="en-US" altLang="en-US"/>
          </a:p>
        </p:txBody>
      </p:sp>
    </p:spTree>
    <p:extLst>
      <p:ext uri="{BB962C8B-B14F-4D97-AF65-F5344CB8AC3E}">
        <p14:creationId xmlns:p14="http://schemas.microsoft.com/office/powerpoint/2010/main" val="1012273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822C1B29-5130-044E-AAA2-91DAAC83E5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A638589E-0F5E-9049-A679-0D3ABFB1E7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04C347D4-C8C6-D248-B9EB-2658D307F48A}"/>
              </a:ext>
            </a:extLst>
          </p:cNvPr>
          <p:cNvSpPr>
            <a:spLocks noGrp="1" noChangeArrowheads="1"/>
          </p:cNvSpPr>
          <p:nvPr>
            <p:ph type="sldNum" sz="quarter" idx="12"/>
          </p:nvPr>
        </p:nvSpPr>
        <p:spPr>
          <a:ln/>
        </p:spPr>
        <p:txBody>
          <a:bodyPr/>
          <a:lstStyle>
            <a:lvl1pPr>
              <a:defRPr/>
            </a:lvl1pPr>
          </a:lstStyle>
          <a:p>
            <a:fld id="{02E824AC-B007-9141-88A4-514A40B3B4CF}" type="slidenum">
              <a:rPr lang="en-US" altLang="en-US"/>
              <a:pPr/>
              <a:t>‹#›</a:t>
            </a:fld>
            <a:endParaRPr lang="en-US" altLang="en-US"/>
          </a:p>
        </p:txBody>
      </p:sp>
    </p:spTree>
    <p:extLst>
      <p:ext uri="{BB962C8B-B14F-4D97-AF65-F5344CB8AC3E}">
        <p14:creationId xmlns:p14="http://schemas.microsoft.com/office/powerpoint/2010/main" val="1416281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6E4ADB97-C1C5-D642-AB6D-A99C0F27958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D8431002-95FC-4141-9487-E377A48A3A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7EC4AC91-8BFB-8A46-AA48-3F697FB04E0D}"/>
              </a:ext>
            </a:extLst>
          </p:cNvPr>
          <p:cNvSpPr>
            <a:spLocks noGrp="1" noChangeArrowheads="1"/>
          </p:cNvSpPr>
          <p:nvPr>
            <p:ph type="sldNum" sz="quarter" idx="12"/>
          </p:nvPr>
        </p:nvSpPr>
        <p:spPr>
          <a:ln/>
        </p:spPr>
        <p:txBody>
          <a:bodyPr/>
          <a:lstStyle>
            <a:lvl1pPr>
              <a:defRPr/>
            </a:lvl1pPr>
          </a:lstStyle>
          <a:p>
            <a:fld id="{29A84355-7D85-6242-A1AA-0A105987A22D}" type="slidenum">
              <a:rPr lang="en-US" altLang="en-US"/>
              <a:pPr/>
              <a:t>‹#›</a:t>
            </a:fld>
            <a:endParaRPr lang="en-US" altLang="en-US"/>
          </a:p>
        </p:txBody>
      </p:sp>
    </p:spTree>
    <p:extLst>
      <p:ext uri="{BB962C8B-B14F-4D97-AF65-F5344CB8AC3E}">
        <p14:creationId xmlns:p14="http://schemas.microsoft.com/office/powerpoint/2010/main" val="4207978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4403DEA5-D274-1D4D-A868-91E05B2C56B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xmlns="" id="{371D36FA-E183-B04B-BD7E-CE59095FE9F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xmlns="" id="{7B60C526-2144-0E48-8993-0EC64B3CB2E8}"/>
              </a:ext>
            </a:extLst>
          </p:cNvPr>
          <p:cNvSpPr>
            <a:spLocks noGrp="1" noChangeArrowheads="1"/>
          </p:cNvSpPr>
          <p:nvPr>
            <p:ph type="sldNum" sz="quarter" idx="12"/>
          </p:nvPr>
        </p:nvSpPr>
        <p:spPr>
          <a:ln/>
        </p:spPr>
        <p:txBody>
          <a:bodyPr/>
          <a:lstStyle>
            <a:lvl1pPr>
              <a:defRPr/>
            </a:lvl1pPr>
          </a:lstStyle>
          <a:p>
            <a:fld id="{2BDE56EA-B358-2545-A3A6-E2B409CD136E}" type="slidenum">
              <a:rPr lang="en-US" altLang="en-US"/>
              <a:pPr/>
              <a:t>‹#›</a:t>
            </a:fld>
            <a:endParaRPr lang="en-US" altLang="en-US"/>
          </a:p>
        </p:txBody>
      </p:sp>
    </p:spTree>
    <p:extLst>
      <p:ext uri="{BB962C8B-B14F-4D97-AF65-F5344CB8AC3E}">
        <p14:creationId xmlns:p14="http://schemas.microsoft.com/office/powerpoint/2010/main" val="2788804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E687CB86-51A3-C348-B3C0-3EE3D58050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xmlns="" id="{978A7152-7657-F44B-9344-1678D28C7E1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xmlns="" id="{D89C23D8-B74A-F54A-B118-7FB056F8CC6A}"/>
              </a:ext>
            </a:extLst>
          </p:cNvPr>
          <p:cNvSpPr>
            <a:spLocks noGrp="1" noChangeArrowheads="1"/>
          </p:cNvSpPr>
          <p:nvPr>
            <p:ph type="sldNum" sz="quarter" idx="12"/>
          </p:nvPr>
        </p:nvSpPr>
        <p:spPr>
          <a:ln/>
        </p:spPr>
        <p:txBody>
          <a:bodyPr/>
          <a:lstStyle>
            <a:lvl1pPr>
              <a:defRPr/>
            </a:lvl1pPr>
          </a:lstStyle>
          <a:p>
            <a:fld id="{C43C0F3E-AEE6-9241-B0AD-CB20347FD09D}" type="slidenum">
              <a:rPr lang="en-US" altLang="en-US"/>
              <a:pPr/>
              <a:t>‹#›</a:t>
            </a:fld>
            <a:endParaRPr lang="en-US" altLang="en-US"/>
          </a:p>
        </p:txBody>
      </p:sp>
    </p:spTree>
    <p:extLst>
      <p:ext uri="{BB962C8B-B14F-4D97-AF65-F5344CB8AC3E}">
        <p14:creationId xmlns:p14="http://schemas.microsoft.com/office/powerpoint/2010/main" val="3229781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CD2894FE-560F-2E45-8C7E-F1E8E87C86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xmlns="" id="{1BD26907-A1C5-8245-B93C-EE012DE1530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xmlns="" id="{F7B44F5C-907A-034B-9618-05DD4FE9914B}"/>
              </a:ext>
            </a:extLst>
          </p:cNvPr>
          <p:cNvSpPr>
            <a:spLocks noGrp="1" noChangeArrowheads="1"/>
          </p:cNvSpPr>
          <p:nvPr>
            <p:ph type="sldNum" sz="quarter" idx="12"/>
          </p:nvPr>
        </p:nvSpPr>
        <p:spPr>
          <a:ln/>
        </p:spPr>
        <p:txBody>
          <a:bodyPr/>
          <a:lstStyle>
            <a:lvl1pPr>
              <a:defRPr/>
            </a:lvl1pPr>
          </a:lstStyle>
          <a:p>
            <a:fld id="{5A7ED56E-7932-F743-B161-BE8C2DDE3D1B}" type="slidenum">
              <a:rPr lang="en-US" altLang="en-US"/>
              <a:pPr/>
              <a:t>‹#›</a:t>
            </a:fld>
            <a:endParaRPr lang="en-US" altLang="en-US"/>
          </a:p>
        </p:txBody>
      </p:sp>
    </p:spTree>
    <p:extLst>
      <p:ext uri="{BB962C8B-B14F-4D97-AF65-F5344CB8AC3E}">
        <p14:creationId xmlns:p14="http://schemas.microsoft.com/office/powerpoint/2010/main" val="1789492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1A27CD1A-23E3-934F-93EB-CE3A69C0F8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xmlns="" id="{96595149-2011-AB41-8119-15EACAD46A1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xmlns="" id="{42453F24-998F-FC4D-BADC-9EAB11D4BEDF}"/>
              </a:ext>
            </a:extLst>
          </p:cNvPr>
          <p:cNvSpPr>
            <a:spLocks noGrp="1" noChangeArrowheads="1"/>
          </p:cNvSpPr>
          <p:nvPr>
            <p:ph type="sldNum" sz="quarter" idx="12"/>
          </p:nvPr>
        </p:nvSpPr>
        <p:spPr>
          <a:ln/>
        </p:spPr>
        <p:txBody>
          <a:bodyPr/>
          <a:lstStyle>
            <a:lvl1pPr>
              <a:defRPr/>
            </a:lvl1pPr>
          </a:lstStyle>
          <a:p>
            <a:fld id="{8B07A7B1-74A1-CE46-8B9B-AA61AA968F5C}" type="slidenum">
              <a:rPr lang="en-US" altLang="en-US"/>
              <a:pPr/>
              <a:t>‹#›</a:t>
            </a:fld>
            <a:endParaRPr lang="en-US" altLang="en-US"/>
          </a:p>
        </p:txBody>
      </p:sp>
    </p:spTree>
    <p:extLst>
      <p:ext uri="{BB962C8B-B14F-4D97-AF65-F5344CB8AC3E}">
        <p14:creationId xmlns:p14="http://schemas.microsoft.com/office/powerpoint/2010/main" val="2012267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11C4E80E-FC5F-B347-A2AB-196C45E5C92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xmlns="" id="{1DA75FF9-10B7-664A-8F85-DF4B9F6D3D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xmlns="" id="{5BFF701D-F7EB-8D4C-8E83-33A8CD06BA63}"/>
              </a:ext>
            </a:extLst>
          </p:cNvPr>
          <p:cNvSpPr>
            <a:spLocks noGrp="1" noChangeArrowheads="1"/>
          </p:cNvSpPr>
          <p:nvPr>
            <p:ph type="sldNum" sz="quarter" idx="12"/>
          </p:nvPr>
        </p:nvSpPr>
        <p:spPr>
          <a:ln/>
        </p:spPr>
        <p:txBody>
          <a:bodyPr/>
          <a:lstStyle>
            <a:lvl1pPr>
              <a:defRPr/>
            </a:lvl1pPr>
          </a:lstStyle>
          <a:p>
            <a:fld id="{C9EA7A66-B7E3-D642-9E06-0A52530481F5}" type="slidenum">
              <a:rPr lang="en-US" altLang="en-US"/>
              <a:pPr/>
              <a:t>‹#›</a:t>
            </a:fld>
            <a:endParaRPr lang="en-US" altLang="en-US"/>
          </a:p>
        </p:txBody>
      </p:sp>
    </p:spTree>
    <p:extLst>
      <p:ext uri="{BB962C8B-B14F-4D97-AF65-F5344CB8AC3E}">
        <p14:creationId xmlns:p14="http://schemas.microsoft.com/office/powerpoint/2010/main" val="209730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339D0B9C-A40E-A64B-B255-49F7200AA1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xmlns="" id="{9BF9F84C-575E-E44F-AAFE-94B85208CD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xmlns="" id="{93DB7533-9F09-0244-A8A6-BCCB739135A8}"/>
              </a:ext>
            </a:extLst>
          </p:cNvPr>
          <p:cNvSpPr>
            <a:spLocks noGrp="1" noChangeArrowheads="1"/>
          </p:cNvSpPr>
          <p:nvPr>
            <p:ph type="sldNum" sz="quarter" idx="12"/>
          </p:nvPr>
        </p:nvSpPr>
        <p:spPr>
          <a:ln/>
        </p:spPr>
        <p:txBody>
          <a:bodyPr/>
          <a:lstStyle>
            <a:lvl1pPr>
              <a:defRPr/>
            </a:lvl1pPr>
          </a:lstStyle>
          <a:p>
            <a:fld id="{C21EDE3F-B39C-4444-A6E4-4742E8F470CB}" type="slidenum">
              <a:rPr lang="en-US" altLang="en-US"/>
              <a:pPr/>
              <a:t>‹#›</a:t>
            </a:fld>
            <a:endParaRPr lang="en-US" altLang="en-US"/>
          </a:p>
        </p:txBody>
      </p:sp>
    </p:spTree>
    <p:extLst>
      <p:ext uri="{BB962C8B-B14F-4D97-AF65-F5344CB8AC3E}">
        <p14:creationId xmlns:p14="http://schemas.microsoft.com/office/powerpoint/2010/main" val="3182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749EEC3A-B915-0C43-AC8A-1D158A0EC825}"/>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0B21CDDA-70E0-3A4C-AD8F-D97CE019C160}"/>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5E7EB8FE-689B-FA48-9683-5345D185C9AA}"/>
              </a:ext>
            </a:extLst>
          </p:cNvPr>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a:extLst>
              <a:ext uri="{FF2B5EF4-FFF2-40B4-BE49-F238E27FC236}">
                <a16:creationId xmlns:a16="http://schemas.microsoft.com/office/drawing/2014/main" xmlns="" id="{C73C419E-2343-044D-9463-2AD67A223517}"/>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a:extLst>
              <a:ext uri="{FF2B5EF4-FFF2-40B4-BE49-F238E27FC236}">
                <a16:creationId xmlns:a16="http://schemas.microsoft.com/office/drawing/2014/main" xmlns="" id="{27078C8D-A8C8-514E-8392-AE1432CE3B15}"/>
              </a:ext>
            </a:extLst>
          </p:cNvPr>
          <p:cNvSpPr>
            <a:spLocks noGrp="1" noChangeArrowheads="1"/>
          </p:cNvSpPr>
          <p:nvPr>
            <p:ph type="sldNum" sz="quarter" idx="4"/>
          </p:nvPr>
        </p:nvSpPr>
        <p:spPr bwMode="auto">
          <a:xfrm>
            <a:off x="87376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F68E184D-32B4-814A-AF22-D4B882C813DD}" type="slidenum">
              <a:rPr lang="en-US" altLang="en-US"/>
              <a:pPr/>
              <a:t>‹#›</a:t>
            </a:fld>
            <a:endParaRPr lang="en-US" altLang="en-US"/>
          </a:p>
        </p:txBody>
      </p:sp>
    </p:spTree>
    <p:extLst>
      <p:ext uri="{BB962C8B-B14F-4D97-AF65-F5344CB8AC3E}">
        <p14:creationId xmlns:p14="http://schemas.microsoft.com/office/powerpoint/2010/main" val="3451329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oleObject" Target="../embeddings/oleObject1.bin"/><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1"/>
          <p:cNvSpPr txBox="1">
            <a:spLocks noGrp="1"/>
          </p:cNvSpPr>
          <p:nvPr>
            <p:ph type="ctrTitle"/>
          </p:nvPr>
        </p:nvSpPr>
        <p:spPr>
          <a:xfrm>
            <a:off x="838200" y="2340430"/>
            <a:ext cx="4245429" cy="22063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6600"/>
              <a:buFont typeface="Calibri"/>
              <a:buNone/>
            </a:pPr>
            <a:r>
              <a:rPr lang="en-US" sz="6600" b="1">
                <a:solidFill>
                  <a:schemeClr val="dk1"/>
                </a:solidFill>
                <a:latin typeface="Calibri"/>
                <a:ea typeface="Calibri"/>
                <a:cs typeface="Calibri"/>
                <a:sym typeface="Calibri"/>
              </a:rPr>
              <a:t>Settling for Mediocrity</a:t>
            </a:r>
            <a:endParaRPr/>
          </a:p>
        </p:txBody>
      </p:sp>
      <p:sp>
        <p:nvSpPr>
          <p:cNvPr id="102" name="Google Shape;102;p1"/>
          <p:cNvSpPr/>
          <p:nvPr/>
        </p:nvSpPr>
        <p:spPr>
          <a:xfrm>
            <a:off x="0" y="1"/>
            <a:ext cx="5920619" cy="2130951"/>
          </a:xfrm>
          <a:custGeom>
            <a:avLst/>
            <a:gdLst/>
            <a:ahLst/>
            <a:cxnLst/>
            <a:rect l="l" t="t" r="r" b="b"/>
            <a:pathLst>
              <a:path w="5920619" h="2130951" extrusionOk="0">
                <a:moveTo>
                  <a:pt x="0" y="0"/>
                </a:moveTo>
                <a:lnTo>
                  <a:pt x="3191370" y="0"/>
                </a:lnTo>
                <a:lnTo>
                  <a:pt x="3346315" y="0"/>
                </a:lnTo>
                <a:lnTo>
                  <a:pt x="5920619" y="0"/>
                </a:lnTo>
                <a:lnTo>
                  <a:pt x="4936971" y="2130951"/>
                </a:lnTo>
                <a:lnTo>
                  <a:pt x="0" y="2130951"/>
                </a:lnTo>
                <a:close/>
              </a:path>
            </a:pathLst>
          </a:custGeom>
          <a:solidFill>
            <a:srgbClr val="595959"/>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03" name="Google Shape;103;p1" descr="Why Do We Settle For Mediocrity? It's Simply Not Affordable - Skyline  Entourage | Montreal"/>
          <p:cNvPicPr preferRelativeResize="0"/>
          <p:nvPr/>
        </p:nvPicPr>
        <p:blipFill rotWithShape="1">
          <a:blip r:embed="rId3">
            <a:alphaModFix/>
          </a:blip>
          <a:srcRect l="7120" t="5819" r="6680" b="8175"/>
          <a:stretch/>
        </p:blipFill>
        <p:spPr>
          <a:xfrm>
            <a:off x="6266809" y="225871"/>
            <a:ext cx="5664217" cy="4238553"/>
          </a:xfrm>
          <a:prstGeom prst="rect">
            <a:avLst/>
          </a:prstGeom>
          <a:noFill/>
          <a:ln>
            <a:noFill/>
          </a:ln>
        </p:spPr>
      </p:pic>
      <p:sp>
        <p:nvSpPr>
          <p:cNvPr id="104" name="Google Shape;104;p1"/>
          <p:cNvSpPr/>
          <p:nvPr/>
        </p:nvSpPr>
        <p:spPr>
          <a:xfrm>
            <a:off x="6266810" y="4683319"/>
            <a:ext cx="5925190" cy="2174681"/>
          </a:xfrm>
          <a:custGeom>
            <a:avLst/>
            <a:gdLst/>
            <a:ahLst/>
            <a:cxnLst/>
            <a:rect l="l" t="t" r="r" b="b"/>
            <a:pathLst>
              <a:path w="5925190" h="2174681" extrusionOk="0">
                <a:moveTo>
                  <a:pt x="1007162" y="0"/>
                </a:moveTo>
                <a:lnTo>
                  <a:pt x="5925190" y="0"/>
                </a:lnTo>
                <a:lnTo>
                  <a:pt x="5925190" y="2174681"/>
                </a:lnTo>
                <a:lnTo>
                  <a:pt x="0" y="2174681"/>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 name="Google Shape;105;p1"/>
          <p:cNvSpPr/>
          <p:nvPr/>
        </p:nvSpPr>
        <p:spPr>
          <a:xfrm>
            <a:off x="1" y="4683319"/>
            <a:ext cx="7092887" cy="2174681"/>
          </a:xfrm>
          <a:custGeom>
            <a:avLst/>
            <a:gdLst/>
            <a:ahLst/>
            <a:cxnLst/>
            <a:rect l="l" t="t" r="r" b="b"/>
            <a:pathLst>
              <a:path w="7092887" h="2174681" extrusionOk="0">
                <a:moveTo>
                  <a:pt x="0" y="0"/>
                </a:moveTo>
                <a:lnTo>
                  <a:pt x="7092887" y="0"/>
                </a:lnTo>
                <a:lnTo>
                  <a:pt x="6085725" y="2174681"/>
                </a:lnTo>
                <a:lnTo>
                  <a:pt x="1524000" y="2174681"/>
                </a:lnTo>
                <a:lnTo>
                  <a:pt x="1200418" y="2174681"/>
                </a:lnTo>
                <a:lnTo>
                  <a:pt x="0" y="2174681"/>
                </a:lnTo>
                <a:close/>
              </a:path>
            </a:pathLst>
          </a:custGeom>
          <a:solidFill>
            <a:srgbClr val="B2B2B2">
              <a:alpha val="69803"/>
            </a:srgbClr>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B2B2B2"/>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56160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sp>
        <p:nvSpPr>
          <p:cNvPr id="178" name="Google Shape;178;p1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79" name="Google Shape;179;p10" descr="A Walk In The Woods - Relational Psychology Test"/>
          <p:cNvPicPr preferRelativeResize="0"/>
          <p:nvPr/>
        </p:nvPicPr>
        <p:blipFill rotWithShape="1">
          <a:blip r:embed="rId3">
            <a:alphaModFix/>
          </a:blip>
          <a:srcRect l="21263" t="57200" r="20139" b="10491"/>
          <a:stretch/>
        </p:blipFill>
        <p:spPr>
          <a:xfrm>
            <a:off x="20" y="10"/>
            <a:ext cx="12191980" cy="4470390"/>
          </a:xfrm>
          <a:prstGeom prst="rect">
            <a:avLst/>
          </a:prstGeom>
          <a:noFill/>
          <a:ln>
            <a:noFill/>
          </a:ln>
        </p:spPr>
      </p:pic>
      <p:sp>
        <p:nvSpPr>
          <p:cNvPr id="180" name="Google Shape;180;p10"/>
          <p:cNvSpPr/>
          <p:nvPr/>
        </p:nvSpPr>
        <p:spPr>
          <a:xfrm>
            <a:off x="0" y="4119552"/>
            <a:ext cx="9382538"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1" name="Google Shape;181;p10"/>
          <p:cNvSpPr txBox="1"/>
          <p:nvPr/>
        </p:nvSpPr>
        <p:spPr>
          <a:xfrm>
            <a:off x="566928" y="4203278"/>
            <a:ext cx="8557193" cy="536063"/>
          </a:xfrm>
          <a:prstGeom prst="rect">
            <a:avLst/>
          </a:prstGeom>
          <a:noFill/>
          <a:ln>
            <a:noFill/>
          </a:ln>
        </p:spPr>
        <p:txBody>
          <a:bodyPr spcFirstLastPara="1" wrap="square" lIns="91425" tIns="45700" rIns="91425" bIns="45700" anchor="ctr" anchorCtr="0">
            <a:normAutofit/>
          </a:bodyPr>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Calibri"/>
                <a:ea typeface="Calibri"/>
                <a:cs typeface="Calibri"/>
                <a:sym typeface="Calibri"/>
              </a:rPr>
              <a:t>~ 1 Thessalonians 4.1</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2" name="Google Shape;182;p10"/>
          <p:cNvSpPr txBox="1">
            <a:spLocks noGrp="1"/>
          </p:cNvSpPr>
          <p:nvPr>
            <p:ph type="body" idx="1"/>
          </p:nvPr>
        </p:nvSpPr>
        <p:spPr>
          <a:xfrm>
            <a:off x="566928" y="4956314"/>
            <a:ext cx="11058144" cy="1604143"/>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115000"/>
              </a:lnSpc>
              <a:spcBef>
                <a:spcPts val="0"/>
              </a:spcBef>
              <a:spcAft>
                <a:spcPts val="0"/>
              </a:spcAft>
              <a:buClr>
                <a:schemeClr val="dk1"/>
              </a:buClr>
              <a:buSzPts val="2800"/>
              <a:buNone/>
            </a:pPr>
            <a:r>
              <a:rPr lang="en-US" b="1" u="none" strike="noStrike">
                <a:latin typeface="Calibri"/>
                <a:ea typeface="Calibri"/>
                <a:cs typeface="Calibri"/>
                <a:sym typeface="Calibri"/>
              </a:rPr>
              <a:t>1</a:t>
            </a:r>
            <a:r>
              <a:rPr lang="en-US" u="none" strike="noStrike">
                <a:latin typeface="Calibri"/>
                <a:ea typeface="Calibri"/>
                <a:cs typeface="Calibri"/>
                <a:sym typeface="Calibri"/>
              </a:rPr>
              <a:t> </a:t>
            </a:r>
            <a:r>
              <a:rPr lang="en-US">
                <a:latin typeface="Calibri"/>
                <a:ea typeface="Calibri"/>
                <a:cs typeface="Calibri"/>
                <a:sym typeface="Calibri"/>
              </a:rPr>
              <a:t>Finally, then, brothers, we ask and urge you in the Lord Jesus, that as you received from us how you ought to walk and to please God, just as you are doing, that you do so more and more. </a:t>
            </a:r>
            <a:endParaRPr/>
          </a:p>
        </p:txBody>
      </p:sp>
    </p:spTree>
    <p:extLst>
      <p:ext uri="{BB962C8B-B14F-4D97-AF65-F5344CB8AC3E}">
        <p14:creationId xmlns:p14="http://schemas.microsoft.com/office/powerpoint/2010/main" val="742360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
        <p:cNvGrpSpPr/>
        <p:nvPr/>
      </p:nvGrpSpPr>
      <p:grpSpPr>
        <a:xfrm>
          <a:off x="0" y="0"/>
          <a:ext cx="0" cy="0"/>
          <a:chOff x="0" y="0"/>
          <a:chExt cx="0" cy="0"/>
        </a:xfrm>
      </p:grpSpPr>
      <p:sp>
        <p:nvSpPr>
          <p:cNvPr id="187" name="Google Shape;187;p1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88" name="Google Shape;188;p11" descr="Why Hug Your Kids Every Day? | Kids Car Donations"/>
          <p:cNvPicPr preferRelativeResize="0"/>
          <p:nvPr/>
        </p:nvPicPr>
        <p:blipFill rotWithShape="1">
          <a:blip r:embed="rId3">
            <a:alphaModFix/>
          </a:blip>
          <a:srcRect t="9291" b="35684"/>
          <a:stretch/>
        </p:blipFill>
        <p:spPr>
          <a:xfrm>
            <a:off x="0" y="0"/>
            <a:ext cx="12192000" cy="4470400"/>
          </a:xfrm>
          <a:prstGeom prst="rect">
            <a:avLst/>
          </a:prstGeom>
          <a:noFill/>
          <a:ln>
            <a:noFill/>
          </a:ln>
        </p:spPr>
      </p:pic>
      <p:sp>
        <p:nvSpPr>
          <p:cNvPr id="189" name="Google Shape;189;p11"/>
          <p:cNvSpPr/>
          <p:nvPr/>
        </p:nvSpPr>
        <p:spPr>
          <a:xfrm>
            <a:off x="0" y="4119552"/>
            <a:ext cx="9382538"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0" name="Google Shape;190;p11"/>
          <p:cNvSpPr txBox="1"/>
          <p:nvPr/>
        </p:nvSpPr>
        <p:spPr>
          <a:xfrm>
            <a:off x="566928" y="4203278"/>
            <a:ext cx="8557193" cy="536063"/>
          </a:xfrm>
          <a:prstGeom prst="rect">
            <a:avLst/>
          </a:prstGeom>
          <a:noFill/>
          <a:ln>
            <a:noFill/>
          </a:ln>
        </p:spPr>
        <p:txBody>
          <a:bodyPr spcFirstLastPara="1" wrap="square" lIns="91425" tIns="45700" rIns="91425" bIns="45700" anchor="ctr" anchorCtr="0">
            <a:normAutofit/>
          </a:bodyPr>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Calibri"/>
                <a:ea typeface="Calibri"/>
                <a:cs typeface="Calibri"/>
                <a:sym typeface="Calibri"/>
              </a:rPr>
              <a:t>~ 1 Thessalonians 4.10</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1" name="Google Shape;191;p11"/>
          <p:cNvSpPr txBox="1">
            <a:spLocks noGrp="1"/>
          </p:cNvSpPr>
          <p:nvPr>
            <p:ph type="body" idx="1"/>
          </p:nvPr>
        </p:nvSpPr>
        <p:spPr>
          <a:xfrm>
            <a:off x="566928" y="4956314"/>
            <a:ext cx="11058144" cy="1604143"/>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115000"/>
              </a:lnSpc>
              <a:spcBef>
                <a:spcPts val="0"/>
              </a:spcBef>
              <a:spcAft>
                <a:spcPts val="0"/>
              </a:spcAft>
              <a:buClr>
                <a:schemeClr val="dk1"/>
              </a:buClr>
              <a:buSzPts val="2800"/>
              <a:buNone/>
            </a:pPr>
            <a:r>
              <a:rPr lang="en-US" b="1" u="none" strike="noStrike">
                <a:latin typeface="Calibri"/>
                <a:ea typeface="Calibri"/>
                <a:cs typeface="Calibri"/>
                <a:sym typeface="Calibri"/>
              </a:rPr>
              <a:t>10 </a:t>
            </a:r>
            <a:r>
              <a:rPr lang="en-US" u="none" strike="noStrike">
                <a:latin typeface="Calibri"/>
                <a:ea typeface="Calibri"/>
                <a:cs typeface="Calibri"/>
                <a:sym typeface="Calibri"/>
              </a:rPr>
              <a:t>for that indeed is what you are doing to all the brothers throughout Macedonia. But we urge you, brothers, to do this more and more,</a:t>
            </a:r>
            <a:endParaRPr/>
          </a:p>
        </p:txBody>
      </p:sp>
    </p:spTree>
    <p:extLst>
      <p:ext uri="{BB962C8B-B14F-4D97-AF65-F5344CB8AC3E}">
        <p14:creationId xmlns:p14="http://schemas.microsoft.com/office/powerpoint/2010/main" val="3482543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sp>
        <p:nvSpPr>
          <p:cNvPr id="196" name="Google Shape;196;p1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97" name="Google Shape;197;p12" descr="Don't Worry About The Money You're Not Making | by D. L. Samuels | Medium"/>
          <p:cNvPicPr preferRelativeResize="0"/>
          <p:nvPr/>
        </p:nvPicPr>
        <p:blipFill rotWithShape="1">
          <a:blip r:embed="rId3">
            <a:alphaModFix/>
          </a:blip>
          <a:srcRect l="33" t="19285" r="-1" b="25714"/>
          <a:stretch/>
        </p:blipFill>
        <p:spPr>
          <a:xfrm>
            <a:off x="0" y="0"/>
            <a:ext cx="12192000" cy="4470400"/>
          </a:xfrm>
          <a:prstGeom prst="rect">
            <a:avLst/>
          </a:prstGeom>
          <a:noFill/>
          <a:ln>
            <a:noFill/>
          </a:ln>
        </p:spPr>
      </p:pic>
      <p:sp>
        <p:nvSpPr>
          <p:cNvPr id="198" name="Google Shape;198;p12"/>
          <p:cNvSpPr/>
          <p:nvPr/>
        </p:nvSpPr>
        <p:spPr>
          <a:xfrm>
            <a:off x="0" y="4119552"/>
            <a:ext cx="9382538"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9" name="Google Shape;199;p12"/>
          <p:cNvSpPr txBox="1"/>
          <p:nvPr/>
        </p:nvSpPr>
        <p:spPr>
          <a:xfrm>
            <a:off x="566928" y="4203278"/>
            <a:ext cx="8557193" cy="536063"/>
          </a:xfrm>
          <a:prstGeom prst="rect">
            <a:avLst/>
          </a:prstGeom>
          <a:noFill/>
          <a:ln>
            <a:noFill/>
          </a:ln>
        </p:spPr>
        <p:txBody>
          <a:bodyPr spcFirstLastPara="1" wrap="square" lIns="91425" tIns="45700" rIns="91425" bIns="45700" anchor="ctr" anchorCtr="0">
            <a:normAutofit/>
          </a:bodyPr>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Calibri"/>
                <a:ea typeface="Calibri"/>
                <a:cs typeface="Calibri"/>
                <a:sym typeface="Calibri"/>
              </a:rPr>
              <a:t>~ Revelation 3.14-18</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0" name="Google Shape;200;p12"/>
          <p:cNvSpPr txBox="1">
            <a:spLocks noGrp="1"/>
          </p:cNvSpPr>
          <p:nvPr>
            <p:ph type="body" idx="1"/>
          </p:nvPr>
        </p:nvSpPr>
        <p:spPr>
          <a:xfrm>
            <a:off x="566928" y="4956314"/>
            <a:ext cx="11058144" cy="1604143"/>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115000"/>
              </a:lnSpc>
              <a:spcBef>
                <a:spcPts val="0"/>
              </a:spcBef>
              <a:spcAft>
                <a:spcPts val="0"/>
              </a:spcAft>
              <a:buClr>
                <a:schemeClr val="dk1"/>
              </a:buClr>
              <a:buSzPts val="2800"/>
              <a:buNone/>
            </a:pPr>
            <a:r>
              <a:rPr lang="en-US" b="1" u="none" strike="noStrike">
                <a:latin typeface="Calibri"/>
                <a:ea typeface="Calibri"/>
                <a:cs typeface="Calibri"/>
                <a:sym typeface="Calibri"/>
              </a:rPr>
              <a:t>17 </a:t>
            </a:r>
            <a:r>
              <a:rPr lang="en-US" u="none" strike="noStrike">
                <a:latin typeface="Calibri"/>
                <a:ea typeface="Calibri"/>
                <a:cs typeface="Calibri"/>
                <a:sym typeface="Calibri"/>
              </a:rPr>
              <a:t>For you say, I am rich, I have prospered, and I need nothing, not realizing that you are wretched, pitiable, poor, blind, and naked.</a:t>
            </a:r>
            <a:endParaRPr/>
          </a:p>
        </p:txBody>
      </p:sp>
    </p:spTree>
    <p:extLst>
      <p:ext uri="{BB962C8B-B14F-4D97-AF65-F5344CB8AC3E}">
        <p14:creationId xmlns:p14="http://schemas.microsoft.com/office/powerpoint/2010/main" val="3596327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4"/>
        <p:cNvGrpSpPr/>
        <p:nvPr/>
      </p:nvGrpSpPr>
      <p:grpSpPr>
        <a:xfrm>
          <a:off x="0" y="0"/>
          <a:ext cx="0" cy="0"/>
          <a:chOff x="0" y="0"/>
          <a:chExt cx="0" cy="0"/>
        </a:xfrm>
      </p:grpSpPr>
      <p:sp>
        <p:nvSpPr>
          <p:cNvPr id="205" name="Google Shape;205;p13"/>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206" name="Google Shape;206;p13" descr="Latest sports news: Mike Tyson looks like he could win a heavyweight fight  today"/>
          <p:cNvPicPr preferRelativeResize="0"/>
          <p:nvPr/>
        </p:nvPicPr>
        <p:blipFill rotWithShape="1">
          <a:blip r:embed="rId3">
            <a:alphaModFix amt="35000"/>
          </a:blip>
          <a:srcRect t="10081" b="5331"/>
          <a:stretch/>
        </p:blipFill>
        <p:spPr>
          <a:xfrm>
            <a:off x="20" y="10"/>
            <a:ext cx="12191980" cy="6857990"/>
          </a:xfrm>
          <a:prstGeom prst="rect">
            <a:avLst/>
          </a:prstGeom>
          <a:noFill/>
          <a:ln>
            <a:noFill/>
          </a:ln>
        </p:spPr>
      </p:pic>
      <p:sp>
        <p:nvSpPr>
          <p:cNvPr id="207" name="Google Shape;207;p13"/>
          <p:cNvSpPr txBox="1">
            <a:spLocks noGrp="1"/>
          </p:cNvSpPr>
          <p:nvPr>
            <p:ph type="body" idx="1"/>
          </p:nvPr>
        </p:nvSpPr>
        <p:spPr>
          <a:xfrm>
            <a:off x="838200" y="1204686"/>
            <a:ext cx="10515600" cy="497227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FFFFF"/>
              </a:buClr>
              <a:buSzPts val="7200"/>
              <a:buNone/>
            </a:pPr>
            <a:r>
              <a:rPr lang="en-US" sz="7200" b="1" u="none" strike="noStrike">
                <a:solidFill>
                  <a:srgbClr val="FFFFFF"/>
                </a:solidFill>
                <a:latin typeface="Calibri"/>
                <a:ea typeface="Calibri"/>
                <a:cs typeface="Calibri"/>
                <a:sym typeface="Calibri"/>
              </a:rPr>
              <a:t>16</a:t>
            </a:r>
            <a:r>
              <a:rPr lang="en-US" sz="7200" u="none" strike="noStrike">
                <a:solidFill>
                  <a:srgbClr val="FFFFFF"/>
                </a:solidFill>
                <a:latin typeface="Calibri"/>
                <a:ea typeface="Calibri"/>
                <a:cs typeface="Calibri"/>
                <a:sym typeface="Calibri"/>
              </a:rPr>
              <a:t> </a:t>
            </a:r>
            <a:r>
              <a:rPr lang="en-US" sz="7200">
                <a:solidFill>
                  <a:srgbClr val="FFFFFF"/>
                </a:solidFill>
                <a:latin typeface="Calibri"/>
                <a:ea typeface="Calibri"/>
                <a:cs typeface="Calibri"/>
                <a:sym typeface="Calibri"/>
              </a:rPr>
              <a:t>for the righteous falls seven times and rises again, …</a:t>
            </a:r>
            <a:endParaRPr/>
          </a:p>
          <a:p>
            <a:pPr marL="0" lvl="0" indent="0" algn="ctr" rtl="0">
              <a:lnSpc>
                <a:spcPct val="90000"/>
              </a:lnSpc>
              <a:spcBef>
                <a:spcPts val="1000"/>
              </a:spcBef>
              <a:spcAft>
                <a:spcPts val="0"/>
              </a:spcAft>
              <a:buClr>
                <a:schemeClr val="lt1"/>
              </a:buClr>
              <a:buSzPts val="7200"/>
              <a:buNone/>
            </a:pPr>
            <a:endParaRPr sz="7200">
              <a:solidFill>
                <a:srgbClr val="FFFFFF"/>
              </a:solidFill>
            </a:endParaRPr>
          </a:p>
        </p:txBody>
      </p:sp>
      <p:sp>
        <p:nvSpPr>
          <p:cNvPr id="208" name="Google Shape;208;p13"/>
          <p:cNvSpPr txBox="1"/>
          <p:nvPr/>
        </p:nvSpPr>
        <p:spPr>
          <a:xfrm>
            <a:off x="5421085" y="5915353"/>
            <a:ext cx="6197600" cy="523220"/>
          </a:xfrm>
          <a:prstGeom prst="rect">
            <a:avLst/>
          </a:prstGeom>
          <a:noFill/>
          <a:ln>
            <a:noFill/>
          </a:ln>
        </p:spPr>
        <p:txBody>
          <a:bodyPr spcFirstLastPara="1" wrap="square" lIns="91425" tIns="45700" rIns="91425" bIns="45700" anchor="t" anchorCtr="0">
            <a:sp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Calibri"/>
                <a:ea typeface="Calibri"/>
                <a:cs typeface="Calibri"/>
                <a:sym typeface="Calibri"/>
              </a:rPr>
              <a:t>~ Proverbs 24:16</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3069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
        <p:cNvGrpSpPr/>
        <p:nvPr/>
      </p:nvGrpSpPr>
      <p:grpSpPr>
        <a:xfrm>
          <a:off x="0" y="0"/>
          <a:ext cx="0" cy="0"/>
          <a:chOff x="0" y="0"/>
          <a:chExt cx="0" cy="0"/>
        </a:xfrm>
      </p:grpSpPr>
      <p:sp>
        <p:nvSpPr>
          <p:cNvPr id="213" name="Google Shape;213;p14"/>
          <p:cNvSpPr txBox="1">
            <a:spLocks noGrp="1"/>
          </p:cNvSpPr>
          <p:nvPr>
            <p:ph type="title"/>
          </p:nvPr>
        </p:nvSpPr>
        <p:spPr>
          <a:xfrm>
            <a:off x="1653363" y="365760"/>
            <a:ext cx="9367203" cy="11887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1) We get stuck and stay the course</a:t>
            </a:r>
            <a:endParaRPr/>
          </a:p>
        </p:txBody>
      </p:sp>
      <p:sp>
        <p:nvSpPr>
          <p:cNvPr id="214" name="Google Shape;214;p14"/>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5" name="Google Shape;215;p14"/>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6" name="Google Shape;216;p14"/>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7" name="Google Shape;217;p14"/>
          <p:cNvSpPr txBox="1">
            <a:spLocks noGrp="1"/>
          </p:cNvSpPr>
          <p:nvPr>
            <p:ph type="body" idx="1"/>
          </p:nvPr>
        </p:nvSpPr>
        <p:spPr>
          <a:xfrm>
            <a:off x="1653363" y="2176272"/>
            <a:ext cx="9367204" cy="404164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We believe in judgements from others and ourselves</a:t>
            </a:r>
            <a:endParaRPr/>
          </a:p>
          <a:p>
            <a:pPr marL="228600" lvl="0" indent="-228600" algn="l" rtl="0">
              <a:lnSpc>
                <a:spcPct val="90000"/>
              </a:lnSpc>
              <a:spcBef>
                <a:spcPts val="1000"/>
              </a:spcBef>
              <a:spcAft>
                <a:spcPts val="0"/>
              </a:spcAft>
              <a:buClr>
                <a:schemeClr val="dk1"/>
              </a:buClr>
              <a:buSzPts val="2400"/>
              <a:buChar char="•"/>
            </a:pPr>
            <a:r>
              <a:rPr lang="en-US" sz="2400"/>
              <a:t>We get tired and weary</a:t>
            </a:r>
            <a:endParaRPr/>
          </a:p>
          <a:p>
            <a:pPr marL="228600" lvl="0" indent="-228600" algn="l" rtl="0">
              <a:lnSpc>
                <a:spcPct val="90000"/>
              </a:lnSpc>
              <a:spcBef>
                <a:spcPts val="1000"/>
              </a:spcBef>
              <a:spcAft>
                <a:spcPts val="0"/>
              </a:spcAft>
              <a:buClr>
                <a:schemeClr val="dk1"/>
              </a:buClr>
              <a:buSzPts val="2400"/>
              <a:buChar char="•"/>
            </a:pPr>
            <a:r>
              <a:rPr lang="en-US" sz="2400"/>
              <a:t>We forget we can go faster – excel more and more</a:t>
            </a:r>
            <a:endParaRPr/>
          </a:p>
          <a:p>
            <a:pPr marL="228600" lvl="0" indent="-228600" algn="l" rtl="0">
              <a:lnSpc>
                <a:spcPct val="90000"/>
              </a:lnSpc>
              <a:spcBef>
                <a:spcPts val="1000"/>
              </a:spcBef>
              <a:spcAft>
                <a:spcPts val="0"/>
              </a:spcAft>
              <a:buClr>
                <a:schemeClr val="dk1"/>
              </a:buClr>
              <a:buSzPts val="2400"/>
              <a:buChar char="•"/>
            </a:pPr>
            <a:r>
              <a:rPr lang="en-US" sz="2400"/>
              <a:t>We have no problems on the outside, so the inside must be good as well.</a:t>
            </a:r>
            <a:endParaRPr/>
          </a:p>
        </p:txBody>
      </p:sp>
      <p:sp>
        <p:nvSpPr>
          <p:cNvPr id="218" name="Google Shape;218;p14"/>
          <p:cNvSpPr txBox="1"/>
          <p:nvPr/>
        </p:nvSpPr>
        <p:spPr>
          <a:xfrm>
            <a:off x="1581150" y="6036582"/>
            <a:ext cx="10515600" cy="745218"/>
          </a:xfrm>
          <a:prstGeom prst="rect">
            <a:avLst/>
          </a:prstGeom>
          <a:noFill/>
          <a:ln>
            <a:noFill/>
          </a:ln>
        </p:spPr>
        <p:txBody>
          <a:bodyPr spcFirstLastPara="1" wrap="square" lIns="91425" tIns="45700" rIns="91425" bIns="45700" anchor="ctr" anchorCtr="0">
            <a:normAutofit/>
          </a:bodyPr>
          <a:lstStyle/>
          <a:p>
            <a:pPr marL="0" marR="0" lvl="0" indent="0" algn="r" defTabSz="914400" rtl="0" eaLnBrk="0" fontAlgn="base" latinLnBrk="0" hangingPunct="0">
              <a:lnSpc>
                <a:spcPct val="90000"/>
              </a:lnSpc>
              <a:spcBef>
                <a:spcPts val="0"/>
              </a:spcBef>
              <a:spcAft>
                <a:spcPts val="0"/>
              </a:spcAft>
              <a:buClr>
                <a:srgbClr val="000000"/>
              </a:buClr>
              <a:buSzPts val="2800"/>
              <a:buFont typeface="Calibri"/>
              <a:buNone/>
              <a:tabLst/>
              <a:defRPr/>
            </a:pPr>
            <a:r>
              <a:rPr kumimoji="0" lang="en-US" sz="2800" b="0" i="0" u="none" strike="noStrike" kern="1200" cap="none" spc="0" normalizeH="0" baseline="0" noProof="0">
                <a:ln>
                  <a:noFill/>
                </a:ln>
                <a:solidFill>
                  <a:srgbClr val="000000"/>
                </a:solidFill>
                <a:effectLst/>
                <a:uLnTx/>
                <a:uFillTx/>
                <a:latin typeface="Calibri"/>
                <a:ea typeface="Calibri"/>
                <a:cs typeface="Calibri"/>
                <a:sym typeface="Calibri"/>
              </a:rPr>
              <a:t>Settling for Mediocrity</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69821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2"/>
        <p:cNvGrpSpPr/>
        <p:nvPr/>
      </p:nvGrpSpPr>
      <p:grpSpPr>
        <a:xfrm>
          <a:off x="0" y="0"/>
          <a:ext cx="0" cy="0"/>
          <a:chOff x="0" y="0"/>
          <a:chExt cx="0" cy="0"/>
        </a:xfrm>
      </p:grpSpPr>
      <p:sp>
        <p:nvSpPr>
          <p:cNvPr id="223" name="Google Shape;223;p15"/>
          <p:cNvSpPr txBox="1">
            <a:spLocks noGrp="1"/>
          </p:cNvSpPr>
          <p:nvPr>
            <p:ph type="title"/>
          </p:nvPr>
        </p:nvSpPr>
        <p:spPr>
          <a:xfrm>
            <a:off x="1653363" y="365760"/>
            <a:ext cx="9367203" cy="11887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2) We don’t see our true potential</a:t>
            </a:r>
            <a:endParaRPr/>
          </a:p>
        </p:txBody>
      </p:sp>
      <p:sp>
        <p:nvSpPr>
          <p:cNvPr id="224" name="Google Shape;224;p15"/>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5" name="Google Shape;225;p15"/>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6" name="Google Shape;226;p15"/>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7" name="Google Shape;227;p15"/>
          <p:cNvSpPr txBox="1">
            <a:spLocks noGrp="1"/>
          </p:cNvSpPr>
          <p:nvPr>
            <p:ph type="body" idx="1"/>
          </p:nvPr>
        </p:nvSpPr>
        <p:spPr>
          <a:xfrm>
            <a:off x="1653363" y="2176272"/>
            <a:ext cx="9367204" cy="4041648"/>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0"/>
              </a:spcBef>
              <a:spcAft>
                <a:spcPts val="0"/>
              </a:spcAft>
              <a:buClr>
                <a:schemeClr val="dk1"/>
              </a:buClr>
              <a:buSzPts val="2400"/>
              <a:buNone/>
            </a:pPr>
            <a:endParaRPr sz="2400"/>
          </a:p>
        </p:txBody>
      </p:sp>
      <p:sp>
        <p:nvSpPr>
          <p:cNvPr id="228" name="Google Shape;228;p15"/>
          <p:cNvSpPr txBox="1"/>
          <p:nvPr/>
        </p:nvSpPr>
        <p:spPr>
          <a:xfrm>
            <a:off x="1581150" y="6036582"/>
            <a:ext cx="10515600" cy="745218"/>
          </a:xfrm>
          <a:prstGeom prst="rect">
            <a:avLst/>
          </a:prstGeom>
          <a:noFill/>
          <a:ln>
            <a:noFill/>
          </a:ln>
        </p:spPr>
        <p:txBody>
          <a:bodyPr spcFirstLastPara="1" wrap="square" lIns="91425" tIns="45700" rIns="91425" bIns="45700" anchor="ctr" anchorCtr="0">
            <a:normAutofit/>
          </a:bodyPr>
          <a:lstStyle/>
          <a:p>
            <a:pPr marL="0" marR="0" lvl="0" indent="0" algn="r" defTabSz="914400" rtl="0" eaLnBrk="0" fontAlgn="base" latinLnBrk="0" hangingPunct="0">
              <a:lnSpc>
                <a:spcPct val="90000"/>
              </a:lnSpc>
              <a:spcBef>
                <a:spcPts val="0"/>
              </a:spcBef>
              <a:spcAft>
                <a:spcPts val="0"/>
              </a:spcAft>
              <a:buClr>
                <a:srgbClr val="000000"/>
              </a:buClr>
              <a:buSzPts val="2800"/>
              <a:buFont typeface="Calibri"/>
              <a:buNone/>
              <a:tabLst/>
              <a:defRPr/>
            </a:pPr>
            <a:r>
              <a:rPr kumimoji="0" lang="en-US" sz="2800" b="0" i="0" u="none" strike="noStrike" kern="1200" cap="none" spc="0" normalizeH="0" baseline="0" noProof="0">
                <a:ln>
                  <a:noFill/>
                </a:ln>
                <a:solidFill>
                  <a:srgbClr val="000000"/>
                </a:solidFill>
                <a:effectLst/>
                <a:uLnTx/>
                <a:uFillTx/>
                <a:latin typeface="Calibri"/>
                <a:ea typeface="Calibri"/>
                <a:cs typeface="Calibri"/>
                <a:sym typeface="Calibri"/>
              </a:rPr>
              <a:t>Settling for Mediocrity</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92738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Google Shape;233;p1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234" name="Google Shape;234;p16" descr="A firefighter battles the Creek Fire as it threatens homes in the Cascadel Woods neighborhood of Madera County, Calif., on Monday, Sept. 7, 2020. (AP Photo/Noah Berger)"/>
          <p:cNvPicPr preferRelativeResize="0"/>
          <p:nvPr/>
        </p:nvPicPr>
        <p:blipFill rotWithShape="1">
          <a:blip r:embed="rId3">
            <a:alphaModFix/>
          </a:blip>
          <a:srcRect t="33335" b="11581"/>
          <a:stretch/>
        </p:blipFill>
        <p:spPr>
          <a:xfrm>
            <a:off x="0" y="0"/>
            <a:ext cx="12191980" cy="4465973"/>
          </a:xfrm>
          <a:prstGeom prst="rect">
            <a:avLst/>
          </a:prstGeom>
          <a:noFill/>
          <a:ln>
            <a:noFill/>
          </a:ln>
        </p:spPr>
      </p:pic>
      <p:sp>
        <p:nvSpPr>
          <p:cNvPr id="235" name="Google Shape;235;p16"/>
          <p:cNvSpPr/>
          <p:nvPr/>
        </p:nvSpPr>
        <p:spPr>
          <a:xfrm>
            <a:off x="0" y="4119552"/>
            <a:ext cx="9382538"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6" name="Google Shape;236;p16"/>
          <p:cNvSpPr txBox="1"/>
          <p:nvPr/>
        </p:nvSpPr>
        <p:spPr>
          <a:xfrm>
            <a:off x="566908" y="4203268"/>
            <a:ext cx="8557193" cy="536063"/>
          </a:xfrm>
          <a:prstGeom prst="rect">
            <a:avLst/>
          </a:prstGeom>
          <a:noFill/>
          <a:ln>
            <a:noFill/>
          </a:ln>
        </p:spPr>
        <p:txBody>
          <a:bodyPr spcFirstLastPara="1" wrap="square" lIns="91425" tIns="45700" rIns="91425" bIns="45700" anchor="ctr" anchorCtr="0">
            <a:normAutofit/>
          </a:bodyPr>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Calibri"/>
                <a:ea typeface="Calibri"/>
                <a:cs typeface="Calibri"/>
                <a:sym typeface="Calibri"/>
              </a:rPr>
              <a:t>~ Judges 6.12</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7" name="Google Shape;237;p16"/>
          <p:cNvSpPr txBox="1">
            <a:spLocks noGrp="1"/>
          </p:cNvSpPr>
          <p:nvPr>
            <p:ph type="body" idx="1"/>
          </p:nvPr>
        </p:nvSpPr>
        <p:spPr>
          <a:xfrm>
            <a:off x="566908" y="4956304"/>
            <a:ext cx="11058144" cy="130641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None/>
            </a:pPr>
            <a:r>
              <a:rPr lang="en-US" b="1" u="none" strike="noStrike"/>
              <a:t>12 </a:t>
            </a:r>
            <a:r>
              <a:rPr lang="en-US" u="none" strike="noStrike"/>
              <a:t>And the angel of the LORD appeared to him and said to him, “The LORD is with you, O mighty man of valor.”</a:t>
            </a:r>
            <a:endParaRPr/>
          </a:p>
        </p:txBody>
      </p:sp>
    </p:spTree>
    <p:extLst>
      <p:ext uri="{BB962C8B-B14F-4D97-AF65-F5344CB8AC3E}">
        <p14:creationId xmlns:p14="http://schemas.microsoft.com/office/powerpoint/2010/main" val="3448942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Google Shape;242;p1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243" name="Google Shape;243;p17" descr="5 ways to stop being weak — It's Good to be a Man"/>
          <p:cNvPicPr preferRelativeResize="0"/>
          <p:nvPr/>
        </p:nvPicPr>
        <p:blipFill rotWithShape="1">
          <a:blip r:embed="rId3">
            <a:alphaModFix/>
          </a:blip>
          <a:srcRect t="6015" b="36090"/>
          <a:stretch/>
        </p:blipFill>
        <p:spPr>
          <a:xfrm>
            <a:off x="-40" y="1"/>
            <a:ext cx="12192040" cy="4470400"/>
          </a:xfrm>
          <a:prstGeom prst="rect">
            <a:avLst/>
          </a:prstGeom>
          <a:noFill/>
          <a:ln>
            <a:noFill/>
          </a:ln>
        </p:spPr>
      </p:pic>
      <p:sp>
        <p:nvSpPr>
          <p:cNvPr id="244" name="Google Shape;244;p17"/>
          <p:cNvSpPr/>
          <p:nvPr/>
        </p:nvSpPr>
        <p:spPr>
          <a:xfrm>
            <a:off x="0" y="4119552"/>
            <a:ext cx="9382538"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5" name="Google Shape;245;p17"/>
          <p:cNvSpPr txBox="1"/>
          <p:nvPr/>
        </p:nvSpPr>
        <p:spPr>
          <a:xfrm>
            <a:off x="566908" y="4203268"/>
            <a:ext cx="8557193" cy="536063"/>
          </a:xfrm>
          <a:prstGeom prst="rect">
            <a:avLst/>
          </a:prstGeom>
          <a:noFill/>
          <a:ln>
            <a:noFill/>
          </a:ln>
        </p:spPr>
        <p:txBody>
          <a:bodyPr spcFirstLastPara="1" wrap="square" lIns="91425" tIns="45700" rIns="91425" bIns="45700" anchor="ctr" anchorCtr="0">
            <a:normAutofit/>
          </a:bodyPr>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Calibri"/>
                <a:ea typeface="Calibri"/>
                <a:cs typeface="Calibri"/>
                <a:sym typeface="Calibri"/>
              </a:rPr>
              <a:t>~ Judges 6.14-16</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6" name="Google Shape;246;p17"/>
          <p:cNvSpPr txBox="1">
            <a:spLocks noGrp="1"/>
          </p:cNvSpPr>
          <p:nvPr>
            <p:ph type="body" idx="1"/>
          </p:nvPr>
        </p:nvSpPr>
        <p:spPr>
          <a:xfrm>
            <a:off x="566908" y="4908800"/>
            <a:ext cx="11058144" cy="16938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None/>
            </a:pPr>
            <a:r>
              <a:rPr lang="en-US" sz="2600" b="1" u="none" strike="noStrike"/>
              <a:t>14</a:t>
            </a:r>
            <a:r>
              <a:rPr lang="en-US" sz="2600" u="none" strike="noStrike"/>
              <a:t> And the LORD turned to him and said, “Go in this might of yours and save Israel from the hand of Midian; do not I send you?” 15 And he said to him, “Please, Lord, how can I save Israel? Behold, my clan is the weakest in Manasseh, and I am the least in my father’s house.” 16 And the LORD said to him, “But I will be with you, and you shall strike the Midianites as one man.”</a:t>
            </a:r>
            <a:endParaRPr/>
          </a:p>
        </p:txBody>
      </p:sp>
    </p:spTree>
    <p:extLst>
      <p:ext uri="{BB962C8B-B14F-4D97-AF65-F5344CB8AC3E}">
        <p14:creationId xmlns:p14="http://schemas.microsoft.com/office/powerpoint/2010/main" val="4156472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0"/>
        <p:cNvGrpSpPr/>
        <p:nvPr/>
      </p:nvGrpSpPr>
      <p:grpSpPr>
        <a:xfrm>
          <a:off x="0" y="0"/>
          <a:ext cx="0" cy="0"/>
          <a:chOff x="0" y="0"/>
          <a:chExt cx="0" cy="0"/>
        </a:xfrm>
      </p:grpSpPr>
      <p:sp>
        <p:nvSpPr>
          <p:cNvPr id="251" name="Google Shape;251;p1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252" name="Google Shape;252;p18" descr="Babies can hear and see inside the womb - Business Insider"/>
          <p:cNvPicPr preferRelativeResize="0"/>
          <p:nvPr/>
        </p:nvPicPr>
        <p:blipFill rotWithShape="1">
          <a:blip r:embed="rId3">
            <a:alphaModFix/>
          </a:blip>
          <a:srcRect t="32958" b="18233"/>
          <a:stretch/>
        </p:blipFill>
        <p:spPr>
          <a:xfrm>
            <a:off x="-19900" y="-14515"/>
            <a:ext cx="12234672" cy="4478737"/>
          </a:xfrm>
          <a:prstGeom prst="rect">
            <a:avLst/>
          </a:prstGeom>
          <a:noFill/>
          <a:ln>
            <a:noFill/>
          </a:ln>
        </p:spPr>
      </p:pic>
      <p:sp>
        <p:nvSpPr>
          <p:cNvPr id="253" name="Google Shape;253;p18"/>
          <p:cNvSpPr/>
          <p:nvPr/>
        </p:nvSpPr>
        <p:spPr>
          <a:xfrm>
            <a:off x="0" y="4119552"/>
            <a:ext cx="9382538"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4" name="Google Shape;254;p18"/>
          <p:cNvSpPr txBox="1"/>
          <p:nvPr/>
        </p:nvSpPr>
        <p:spPr>
          <a:xfrm>
            <a:off x="566908" y="4203268"/>
            <a:ext cx="8557193" cy="536063"/>
          </a:xfrm>
          <a:prstGeom prst="rect">
            <a:avLst/>
          </a:prstGeom>
          <a:noFill/>
          <a:ln>
            <a:noFill/>
          </a:ln>
        </p:spPr>
        <p:txBody>
          <a:bodyPr spcFirstLastPara="1" wrap="square" lIns="91425" tIns="45700" rIns="91425" bIns="45700" anchor="ctr" anchorCtr="0">
            <a:normAutofit/>
          </a:bodyPr>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Calibri"/>
                <a:ea typeface="Calibri"/>
                <a:cs typeface="Calibri"/>
                <a:sym typeface="Calibri"/>
              </a:rPr>
              <a:t>~ Psalm 139.13-15</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5" name="Google Shape;255;p18"/>
          <p:cNvSpPr txBox="1">
            <a:spLocks noGrp="1"/>
          </p:cNvSpPr>
          <p:nvPr>
            <p:ph type="body" idx="1"/>
          </p:nvPr>
        </p:nvSpPr>
        <p:spPr>
          <a:xfrm>
            <a:off x="566908" y="4908800"/>
            <a:ext cx="11058144" cy="16938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None/>
            </a:pPr>
            <a:r>
              <a:rPr lang="en-US" sz="2600" b="1" u="none" strike="noStrike"/>
              <a:t>13</a:t>
            </a:r>
            <a:r>
              <a:rPr lang="en-US" sz="2600" u="none" strike="noStrike"/>
              <a:t> For you formed my inward parts; you knitted me together in my mother’s womb. </a:t>
            </a:r>
            <a:r>
              <a:rPr lang="en-US" sz="2600" b="1" u="none" strike="noStrike"/>
              <a:t>14</a:t>
            </a:r>
            <a:r>
              <a:rPr lang="en-US" sz="2600" u="none" strike="noStrike"/>
              <a:t> I praise you, for I am fearfully and wonderfully made. Wonderful are your works; my soul knows it very well. </a:t>
            </a:r>
            <a:r>
              <a:rPr lang="en-US" sz="2600" b="1" u="none" strike="noStrike"/>
              <a:t>15</a:t>
            </a:r>
            <a:r>
              <a:rPr lang="en-US" sz="2600" u="none" strike="noStrike"/>
              <a:t> My frame was not hidden from you, when I was being made in secret, intricately woven in the depths of the earth.</a:t>
            </a:r>
            <a:endParaRPr/>
          </a:p>
        </p:txBody>
      </p:sp>
    </p:spTree>
    <p:extLst>
      <p:ext uri="{BB962C8B-B14F-4D97-AF65-F5344CB8AC3E}">
        <p14:creationId xmlns:p14="http://schemas.microsoft.com/office/powerpoint/2010/main" val="1661977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9"/>
        <p:cNvGrpSpPr/>
        <p:nvPr/>
      </p:nvGrpSpPr>
      <p:grpSpPr>
        <a:xfrm>
          <a:off x="0" y="0"/>
          <a:ext cx="0" cy="0"/>
          <a:chOff x="0" y="0"/>
          <a:chExt cx="0" cy="0"/>
        </a:xfrm>
      </p:grpSpPr>
      <p:sp>
        <p:nvSpPr>
          <p:cNvPr id="260" name="Google Shape;260;p1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1" name="Google Shape;261;p19"/>
          <p:cNvSpPr/>
          <p:nvPr/>
        </p:nvSpPr>
        <p:spPr>
          <a:xfrm>
            <a:off x="0" y="4119552"/>
            <a:ext cx="9382538"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2" name="Google Shape;262;p19"/>
          <p:cNvSpPr txBox="1"/>
          <p:nvPr/>
        </p:nvSpPr>
        <p:spPr>
          <a:xfrm>
            <a:off x="566908" y="4203268"/>
            <a:ext cx="8557193" cy="536063"/>
          </a:xfrm>
          <a:prstGeom prst="rect">
            <a:avLst/>
          </a:prstGeom>
          <a:noFill/>
          <a:ln>
            <a:noFill/>
          </a:ln>
        </p:spPr>
        <p:txBody>
          <a:bodyPr spcFirstLastPara="1" wrap="square" lIns="91425" tIns="45700" rIns="91425" bIns="45700" anchor="ctr" anchorCtr="0">
            <a:normAutofit/>
          </a:bodyPr>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Calibri"/>
                <a:ea typeface="Calibri"/>
                <a:cs typeface="Calibri"/>
                <a:sym typeface="Calibri"/>
              </a:rPr>
              <a:t>~ Genesis 1.31</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3" name="Google Shape;263;p19"/>
          <p:cNvSpPr txBox="1">
            <a:spLocks noGrp="1"/>
          </p:cNvSpPr>
          <p:nvPr>
            <p:ph type="body" idx="1"/>
          </p:nvPr>
        </p:nvSpPr>
        <p:spPr>
          <a:xfrm>
            <a:off x="566908" y="4908800"/>
            <a:ext cx="11058144" cy="16938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None/>
            </a:pPr>
            <a:r>
              <a:rPr lang="en-US" sz="2600" b="1" u="none" strike="noStrike"/>
              <a:t>31</a:t>
            </a:r>
            <a:r>
              <a:rPr lang="en-US" sz="2600" u="none" strike="noStrike"/>
              <a:t> And God saw everything that he had made, and behold, it was very good. And there was evening and there was morning, the sixth day.</a:t>
            </a:r>
            <a:endParaRPr/>
          </a:p>
        </p:txBody>
      </p:sp>
      <p:pic>
        <p:nvPicPr>
          <p:cNvPr id="264" name="Google Shape;264;p19" descr="100% Good"/>
          <p:cNvPicPr preferRelativeResize="0"/>
          <p:nvPr/>
        </p:nvPicPr>
        <p:blipFill rotWithShape="1">
          <a:blip r:embed="rId3">
            <a:alphaModFix/>
          </a:blip>
          <a:srcRect t="12944" b="15697"/>
          <a:stretch/>
        </p:blipFill>
        <p:spPr>
          <a:xfrm>
            <a:off x="3641478" y="255322"/>
            <a:ext cx="4909004" cy="3474849"/>
          </a:xfrm>
          <a:prstGeom prst="rect">
            <a:avLst/>
          </a:prstGeom>
          <a:noFill/>
          <a:ln>
            <a:noFill/>
          </a:ln>
        </p:spPr>
      </p:pic>
    </p:spTree>
    <p:extLst>
      <p:ext uri="{BB962C8B-B14F-4D97-AF65-F5344CB8AC3E}">
        <p14:creationId xmlns:p14="http://schemas.microsoft.com/office/powerpoint/2010/main" val="3205931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
        <p:cNvGrpSpPr/>
        <p:nvPr/>
      </p:nvGrpSpPr>
      <p:grpSpPr>
        <a:xfrm>
          <a:off x="0" y="0"/>
          <a:ext cx="0" cy="0"/>
          <a:chOff x="0" y="0"/>
          <a:chExt cx="0" cy="0"/>
        </a:xfrm>
      </p:grpSpPr>
      <p:sp>
        <p:nvSpPr>
          <p:cNvPr id="110" name="Google Shape;110;p2"/>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11" name="Google Shape;111;p2" descr="How to Improve Children's Mental Health"/>
          <p:cNvPicPr preferRelativeResize="0"/>
          <p:nvPr/>
        </p:nvPicPr>
        <p:blipFill rotWithShape="1">
          <a:blip r:embed="rId3">
            <a:alphaModFix/>
          </a:blip>
          <a:srcRect l="27437" r="6414"/>
          <a:stretch/>
        </p:blipFill>
        <p:spPr>
          <a:xfrm>
            <a:off x="20" y="10"/>
            <a:ext cx="4003019" cy="3388883"/>
          </a:xfrm>
          <a:prstGeom prst="rect">
            <a:avLst/>
          </a:prstGeom>
          <a:noFill/>
          <a:ln>
            <a:noFill/>
          </a:ln>
        </p:spPr>
      </p:pic>
      <p:pic>
        <p:nvPicPr>
          <p:cNvPr id="112" name="Google Shape;112;p2" descr="4 Powerful Steps for When You're Stuck in a Rut | FreshBooks Blog"/>
          <p:cNvPicPr preferRelativeResize="0"/>
          <p:nvPr/>
        </p:nvPicPr>
        <p:blipFill rotWithShape="1">
          <a:blip r:embed="rId4">
            <a:alphaModFix/>
          </a:blip>
          <a:srcRect l="19364" r="1785" b="-4"/>
          <a:stretch/>
        </p:blipFill>
        <p:spPr>
          <a:xfrm>
            <a:off x="20" y="3469102"/>
            <a:ext cx="4003019" cy="3388893"/>
          </a:xfrm>
          <a:prstGeom prst="rect">
            <a:avLst/>
          </a:prstGeom>
          <a:noFill/>
          <a:ln>
            <a:noFill/>
          </a:ln>
        </p:spPr>
      </p:pic>
      <p:pic>
        <p:nvPicPr>
          <p:cNvPr id="113" name="Google Shape;113;p2" descr="A picture containing person, table, food, holding&#10;&#10;Description automatically generated"/>
          <p:cNvPicPr preferRelativeResize="0"/>
          <p:nvPr/>
        </p:nvPicPr>
        <p:blipFill rotWithShape="1">
          <a:blip r:embed="rId5">
            <a:alphaModFix/>
          </a:blip>
          <a:srcRect l="34985" r="6484"/>
          <a:stretch/>
        </p:blipFill>
        <p:spPr>
          <a:xfrm>
            <a:off x="4094479" y="10"/>
            <a:ext cx="4014047" cy="6857990"/>
          </a:xfrm>
          <a:prstGeom prst="rect">
            <a:avLst/>
          </a:prstGeom>
          <a:noFill/>
          <a:ln>
            <a:noFill/>
          </a:ln>
        </p:spPr>
      </p:pic>
      <p:pic>
        <p:nvPicPr>
          <p:cNvPr id="114" name="Google Shape;114;p2" descr="7 Signs Your Partner Is Losing Interest, According to Therapists | HuffPost  Life"/>
          <p:cNvPicPr preferRelativeResize="0"/>
          <p:nvPr/>
        </p:nvPicPr>
        <p:blipFill rotWithShape="1">
          <a:blip r:embed="rId6">
            <a:alphaModFix/>
          </a:blip>
          <a:srcRect r="33447" b="2"/>
          <a:stretch/>
        </p:blipFill>
        <p:spPr>
          <a:xfrm>
            <a:off x="8188960" y="10"/>
            <a:ext cx="4003039" cy="3383270"/>
          </a:xfrm>
          <a:prstGeom prst="rect">
            <a:avLst/>
          </a:prstGeom>
          <a:noFill/>
          <a:ln>
            <a:noFill/>
          </a:ln>
        </p:spPr>
      </p:pic>
      <p:pic>
        <p:nvPicPr>
          <p:cNvPr id="115" name="Google Shape;115;p2" descr="Set Clear Goals For Effective Time Management - Entreprenura"/>
          <p:cNvPicPr preferRelativeResize="0"/>
          <p:nvPr/>
        </p:nvPicPr>
        <p:blipFill rotWithShape="1">
          <a:blip r:embed="rId7">
            <a:alphaModFix/>
          </a:blip>
          <a:srcRect l="6205" t="-168" r="10904" b="1"/>
          <a:stretch/>
        </p:blipFill>
        <p:spPr>
          <a:xfrm>
            <a:off x="8199966" y="3469102"/>
            <a:ext cx="3992034" cy="3388893"/>
          </a:xfrm>
          <a:prstGeom prst="rect">
            <a:avLst/>
          </a:prstGeom>
          <a:noFill/>
          <a:ln>
            <a:noFill/>
          </a:ln>
        </p:spPr>
      </p:pic>
    </p:spTree>
    <p:extLst>
      <p:ext uri="{BB962C8B-B14F-4D97-AF65-F5344CB8AC3E}">
        <p14:creationId xmlns:p14="http://schemas.microsoft.com/office/powerpoint/2010/main" val="94138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fade">
                                      <p:cBhvr>
                                        <p:cTn id="17" dur="500"/>
                                        <p:tgtEl>
                                          <p:spTgt spid="1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2"/>
                                        </p:tgtEl>
                                        <p:attrNameLst>
                                          <p:attrName>style.visibility</p:attrName>
                                        </p:attrNameLst>
                                      </p:cBhvr>
                                      <p:to>
                                        <p:strVal val="visible"/>
                                      </p:to>
                                    </p:set>
                                    <p:animEffect transition="in" filter="fade">
                                      <p:cBhvr>
                                        <p:cTn id="26"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8"/>
        <p:cNvGrpSpPr/>
        <p:nvPr/>
      </p:nvGrpSpPr>
      <p:grpSpPr>
        <a:xfrm>
          <a:off x="0" y="0"/>
          <a:ext cx="0" cy="0"/>
          <a:chOff x="0" y="0"/>
          <a:chExt cx="0" cy="0"/>
        </a:xfrm>
      </p:grpSpPr>
      <p:sp>
        <p:nvSpPr>
          <p:cNvPr id="269" name="Google Shape;269;p2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270" name="Google Shape;270;p20" descr="Vapor Products | Washington State Liquor and Cannabis Board"/>
          <p:cNvPicPr preferRelativeResize="0"/>
          <p:nvPr/>
        </p:nvPicPr>
        <p:blipFill rotWithShape="1">
          <a:blip r:embed="rId3">
            <a:alphaModFix/>
          </a:blip>
          <a:srcRect t="4328"/>
          <a:stretch/>
        </p:blipFill>
        <p:spPr>
          <a:xfrm>
            <a:off x="-14534" y="-14516"/>
            <a:ext cx="12216384" cy="4480242"/>
          </a:xfrm>
          <a:prstGeom prst="rect">
            <a:avLst/>
          </a:prstGeom>
          <a:noFill/>
          <a:ln>
            <a:noFill/>
          </a:ln>
        </p:spPr>
      </p:pic>
      <p:sp>
        <p:nvSpPr>
          <p:cNvPr id="271" name="Google Shape;271;p20"/>
          <p:cNvSpPr/>
          <p:nvPr/>
        </p:nvSpPr>
        <p:spPr>
          <a:xfrm>
            <a:off x="0" y="4119552"/>
            <a:ext cx="9382538"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2" name="Google Shape;272;p20"/>
          <p:cNvSpPr txBox="1"/>
          <p:nvPr/>
        </p:nvSpPr>
        <p:spPr>
          <a:xfrm>
            <a:off x="566908" y="4203268"/>
            <a:ext cx="8557193" cy="536063"/>
          </a:xfrm>
          <a:prstGeom prst="rect">
            <a:avLst/>
          </a:prstGeom>
          <a:noFill/>
          <a:ln>
            <a:noFill/>
          </a:ln>
        </p:spPr>
        <p:txBody>
          <a:bodyPr spcFirstLastPara="1" wrap="square" lIns="91425" tIns="45700" rIns="91425" bIns="45700" anchor="ctr" anchorCtr="0">
            <a:normAutofit/>
          </a:bodyPr>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Calibri"/>
                <a:ea typeface="Calibri"/>
                <a:cs typeface="Calibri"/>
                <a:sym typeface="Calibri"/>
              </a:rPr>
              <a:t>~ Psalm 139.16</a:t>
            </a:r>
            <a:endParaRPr kumimoji="0"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73" name="Google Shape;273;p20"/>
          <p:cNvSpPr txBox="1">
            <a:spLocks noGrp="1"/>
          </p:cNvSpPr>
          <p:nvPr>
            <p:ph type="body" idx="1"/>
          </p:nvPr>
        </p:nvSpPr>
        <p:spPr>
          <a:xfrm>
            <a:off x="566908" y="4908800"/>
            <a:ext cx="11058144" cy="16938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None/>
            </a:pPr>
            <a:r>
              <a:rPr lang="en-US" sz="2600" b="1" dirty="0"/>
              <a:t>16 Your eyes saw my unformed substance; in your book were written every one of them, the days that were form for me, when as yet there was none of them.</a:t>
            </a:r>
            <a:endParaRPr dirty="0"/>
          </a:p>
        </p:txBody>
      </p:sp>
    </p:spTree>
    <p:extLst>
      <p:ext uri="{BB962C8B-B14F-4D97-AF65-F5344CB8AC3E}">
        <p14:creationId xmlns:p14="http://schemas.microsoft.com/office/powerpoint/2010/main" val="138947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7"/>
        <p:cNvGrpSpPr/>
        <p:nvPr/>
      </p:nvGrpSpPr>
      <p:grpSpPr>
        <a:xfrm>
          <a:off x="0" y="0"/>
          <a:ext cx="0" cy="0"/>
          <a:chOff x="0" y="0"/>
          <a:chExt cx="0" cy="0"/>
        </a:xfrm>
      </p:grpSpPr>
      <p:sp>
        <p:nvSpPr>
          <p:cNvPr id="278" name="Google Shape;278;p21"/>
          <p:cNvSpPr txBox="1"/>
          <p:nvPr/>
        </p:nvSpPr>
        <p:spPr>
          <a:xfrm>
            <a:off x="3346045" y="503187"/>
            <a:ext cx="5305170" cy="1200329"/>
          </a:xfrm>
          <a:prstGeom prst="rect">
            <a:avLst/>
          </a:prstGeom>
          <a:noFill/>
          <a:ln>
            <a:noFill/>
          </a:ln>
        </p:spPr>
        <p:txBody>
          <a:bodyPr spcFirstLastPara="1" wrap="square" lIns="91425" tIns="45700" rIns="91425" bIns="45700" anchor="t" anchorCtr="0">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Calibri"/>
                <a:ea typeface="Calibri"/>
                <a:cs typeface="Calibri"/>
                <a:sym typeface="Calibri"/>
              </a:rPr>
              <a:t>Our Potential</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9" name="Google Shape;279;p21"/>
          <p:cNvSpPr txBox="1"/>
          <p:nvPr/>
        </p:nvSpPr>
        <p:spPr>
          <a:xfrm>
            <a:off x="2191544" y="3511665"/>
            <a:ext cx="992579"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Calibri"/>
                <a:ea typeface="Calibri"/>
                <a:cs typeface="Calibri"/>
                <a:sym typeface="Calibri"/>
              </a:rPr>
              <a:t>Us</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0" name="Google Shape;280;p21"/>
          <p:cNvSpPr txBox="1"/>
          <p:nvPr/>
        </p:nvSpPr>
        <p:spPr>
          <a:xfrm>
            <a:off x="8756580" y="3511665"/>
            <a:ext cx="1502334"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Calibri"/>
                <a:ea typeface="Calibri"/>
                <a:cs typeface="Calibri"/>
                <a:sym typeface="Calibri"/>
              </a:rPr>
              <a:t>God</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cxnSp>
        <p:nvCxnSpPr>
          <p:cNvPr id="281" name="Google Shape;281;p21"/>
          <p:cNvCxnSpPr/>
          <p:nvPr/>
        </p:nvCxnSpPr>
        <p:spPr>
          <a:xfrm>
            <a:off x="1698033" y="3191443"/>
            <a:ext cx="7882284" cy="0"/>
          </a:xfrm>
          <a:prstGeom prst="straightConnector1">
            <a:avLst/>
          </a:prstGeom>
          <a:noFill/>
          <a:ln w="57150" cap="flat" cmpd="sng">
            <a:solidFill>
              <a:srgbClr val="FFFF00"/>
            </a:solidFill>
            <a:prstDash val="solid"/>
            <a:miter lim="800000"/>
            <a:headEnd type="none" w="sm" len="sm"/>
            <a:tailEnd type="none" w="sm" len="sm"/>
          </a:ln>
        </p:spPr>
      </p:cxnSp>
      <p:cxnSp>
        <p:nvCxnSpPr>
          <p:cNvPr id="282" name="Google Shape;282;p21"/>
          <p:cNvCxnSpPr/>
          <p:nvPr/>
        </p:nvCxnSpPr>
        <p:spPr>
          <a:xfrm>
            <a:off x="2687831" y="2931490"/>
            <a:ext cx="0" cy="519906"/>
          </a:xfrm>
          <a:prstGeom prst="straightConnector1">
            <a:avLst/>
          </a:prstGeom>
          <a:noFill/>
          <a:ln w="57150" cap="flat" cmpd="sng">
            <a:solidFill>
              <a:srgbClr val="FFFF00"/>
            </a:solidFill>
            <a:prstDash val="solid"/>
            <a:miter lim="800000"/>
            <a:headEnd type="none" w="sm" len="sm"/>
            <a:tailEnd type="none" w="sm" len="sm"/>
          </a:ln>
        </p:spPr>
      </p:cxnSp>
      <p:sp>
        <p:nvSpPr>
          <p:cNvPr id="283" name="Google Shape;283;p21"/>
          <p:cNvSpPr/>
          <p:nvPr/>
        </p:nvSpPr>
        <p:spPr>
          <a:xfrm rot="5400000">
            <a:off x="9535189" y="2868445"/>
            <a:ext cx="481405" cy="633170"/>
          </a:xfrm>
          <a:prstGeom prst="triangle">
            <a:avLst>
              <a:gd name="adj" fmla="val 50000"/>
            </a:avLst>
          </a:prstGeom>
          <a:solidFill>
            <a:srgbClr val="FFFF0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4" name="Google Shape;284;p21"/>
          <p:cNvSpPr txBox="1"/>
          <p:nvPr/>
        </p:nvSpPr>
        <p:spPr>
          <a:xfrm>
            <a:off x="0" y="5314046"/>
            <a:ext cx="5998630" cy="1323439"/>
          </a:xfrm>
          <a:prstGeom prst="rect">
            <a:avLst/>
          </a:prstGeom>
          <a:noFill/>
          <a:ln>
            <a:noFill/>
          </a:ln>
        </p:spPr>
        <p:txBody>
          <a:bodyPr spcFirstLastPara="1" wrap="square" lIns="91425" tIns="45700" rIns="91425" bIns="45700" anchor="t" anchorCtr="0">
            <a:spAutoFit/>
          </a:bodyPr>
          <a:lstStyle/>
          <a:p>
            <a:pPr marL="0" marR="0" lvl="0" indent="0" algn="just" defTabSz="914400" rtl="0" eaLnBrk="0" fontAlgn="base" latinLnBrk="0" hangingPunct="0">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rgbClr val="FFFFFF"/>
                </a:solidFill>
                <a:effectLst/>
                <a:uLnTx/>
                <a:uFillTx/>
                <a:latin typeface="Calibri"/>
                <a:ea typeface="Calibri"/>
                <a:cs typeface="Calibri"/>
                <a:sym typeface="Calibri"/>
              </a:rPr>
              <a:t>“Weakest in Manasseh”</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0" fontAlgn="base" latinLnBrk="0" hangingPunct="0">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rgbClr val="FFFFFF"/>
                </a:solidFill>
                <a:effectLst/>
                <a:uLnTx/>
                <a:uFillTx/>
                <a:latin typeface="Calibri"/>
                <a:ea typeface="Calibri"/>
                <a:cs typeface="Calibri"/>
                <a:sym typeface="Calibri"/>
              </a:rPr>
              <a:t>“Least in my father’s house”</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5" name="Google Shape;285;p21"/>
          <p:cNvSpPr txBox="1"/>
          <p:nvPr/>
        </p:nvSpPr>
        <p:spPr>
          <a:xfrm>
            <a:off x="6525769" y="5314045"/>
            <a:ext cx="5666231" cy="1323439"/>
          </a:xfrm>
          <a:prstGeom prst="rect">
            <a:avLst/>
          </a:prstGeom>
          <a:noFill/>
          <a:ln>
            <a:noFill/>
          </a:ln>
        </p:spPr>
        <p:txBody>
          <a:bodyPr spcFirstLastPara="1" wrap="square" lIns="91425" tIns="45700" rIns="91425" bIns="45700" anchor="t" anchorCtr="0">
            <a:spAutoFit/>
          </a:bodyPr>
          <a:lstStyle/>
          <a:p>
            <a:pPr marL="0" marR="0" lvl="0" indent="0" algn="just" defTabSz="914400" rtl="0" eaLnBrk="0" fontAlgn="base" latinLnBrk="0" hangingPunct="0">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rgbClr val="FFFFFF"/>
                </a:solidFill>
                <a:effectLst/>
                <a:uLnTx/>
                <a:uFillTx/>
                <a:latin typeface="Calibri"/>
                <a:ea typeface="Calibri"/>
                <a:cs typeface="Calibri"/>
                <a:sym typeface="Calibri"/>
              </a:rPr>
              <a:t>“O mighty man of valor”</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0" fontAlgn="base" latinLnBrk="0" hangingPunct="0">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rgbClr val="FFFFFF"/>
                </a:solidFill>
                <a:effectLst/>
                <a:uLnTx/>
                <a:uFillTx/>
                <a:latin typeface="Calibri"/>
                <a:ea typeface="Calibri"/>
                <a:cs typeface="Calibri"/>
                <a:sym typeface="Calibri"/>
              </a:rPr>
              <a:t>“Go in this might of yours”</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6" name="Google Shape;286;p21"/>
          <p:cNvSpPr txBox="1"/>
          <p:nvPr/>
        </p:nvSpPr>
        <p:spPr>
          <a:xfrm>
            <a:off x="689584" y="2627762"/>
            <a:ext cx="992578"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Calibri"/>
                <a:ea typeface="Calibri"/>
                <a:cs typeface="Calibri"/>
                <a:sym typeface="Calibri"/>
              </a:rPr>
              <a:t>(-)</a:t>
            </a:r>
            <a:endParaRPr kumimoji="0" sz="60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7" name="Google Shape;287;p21"/>
          <p:cNvSpPr txBox="1"/>
          <p:nvPr/>
        </p:nvSpPr>
        <p:spPr>
          <a:xfrm>
            <a:off x="10157727" y="2639503"/>
            <a:ext cx="1105355"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Calibri"/>
                <a:ea typeface="Calibri"/>
                <a:cs typeface="Calibri"/>
                <a:sym typeface="Calibri"/>
              </a:rPr>
              <a:t>(+)</a:t>
            </a:r>
            <a:endParaRPr kumimoji="0" sz="60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27665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sp>
        <p:nvSpPr>
          <p:cNvPr id="292" name="Google Shape;292;p22"/>
          <p:cNvSpPr txBox="1">
            <a:spLocks noGrp="1"/>
          </p:cNvSpPr>
          <p:nvPr>
            <p:ph type="title"/>
          </p:nvPr>
        </p:nvSpPr>
        <p:spPr>
          <a:xfrm>
            <a:off x="1653363" y="365760"/>
            <a:ext cx="9367203" cy="11887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2) We don’t see our true potential</a:t>
            </a:r>
            <a:endParaRPr/>
          </a:p>
        </p:txBody>
      </p:sp>
      <p:sp>
        <p:nvSpPr>
          <p:cNvPr id="293" name="Google Shape;293;p22"/>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4" name="Google Shape;294;p22"/>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5" name="Google Shape;295;p22"/>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6" name="Google Shape;296;p22"/>
          <p:cNvSpPr txBox="1">
            <a:spLocks noGrp="1"/>
          </p:cNvSpPr>
          <p:nvPr>
            <p:ph type="body" idx="1"/>
          </p:nvPr>
        </p:nvSpPr>
        <p:spPr>
          <a:xfrm>
            <a:off x="1653363" y="2176272"/>
            <a:ext cx="9367204" cy="404164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God has confidence in us</a:t>
            </a:r>
            <a:endParaRPr/>
          </a:p>
          <a:p>
            <a:pPr marL="228600" lvl="0" indent="-228600" algn="l" rtl="0">
              <a:lnSpc>
                <a:spcPct val="90000"/>
              </a:lnSpc>
              <a:spcBef>
                <a:spcPts val="1000"/>
              </a:spcBef>
              <a:spcAft>
                <a:spcPts val="0"/>
              </a:spcAft>
              <a:buClr>
                <a:schemeClr val="dk1"/>
              </a:buClr>
              <a:buSzPts val="2400"/>
              <a:buChar char="•"/>
            </a:pPr>
            <a:r>
              <a:rPr lang="en-US" sz="2400"/>
              <a:t>Watched us as we were being formed</a:t>
            </a:r>
            <a:endParaRPr/>
          </a:p>
          <a:p>
            <a:pPr marL="228600" lvl="0" indent="-228600" algn="l" rtl="0">
              <a:lnSpc>
                <a:spcPct val="90000"/>
              </a:lnSpc>
              <a:spcBef>
                <a:spcPts val="1000"/>
              </a:spcBef>
              <a:spcAft>
                <a:spcPts val="0"/>
              </a:spcAft>
              <a:buClr>
                <a:schemeClr val="dk1"/>
              </a:buClr>
              <a:buSzPts val="2400"/>
              <a:buChar char="•"/>
            </a:pPr>
            <a:r>
              <a:rPr lang="en-US" sz="2400"/>
              <a:t>Created everything good</a:t>
            </a:r>
            <a:endParaRPr/>
          </a:p>
          <a:p>
            <a:pPr marL="228600" lvl="0" indent="-228600" algn="l" rtl="0">
              <a:lnSpc>
                <a:spcPct val="90000"/>
              </a:lnSpc>
              <a:spcBef>
                <a:spcPts val="1000"/>
              </a:spcBef>
              <a:spcAft>
                <a:spcPts val="0"/>
              </a:spcAft>
              <a:buClr>
                <a:schemeClr val="dk1"/>
              </a:buClr>
              <a:buSzPts val="2400"/>
              <a:buChar char="•"/>
            </a:pPr>
            <a:r>
              <a:rPr lang="en-US" sz="2400"/>
              <a:t>Knew our substance (personality, mind, gifts, talents, and dreams)</a:t>
            </a:r>
            <a:endParaRPr/>
          </a:p>
          <a:p>
            <a:pPr marL="228600" lvl="0" indent="-228600" algn="l" rtl="0">
              <a:lnSpc>
                <a:spcPct val="90000"/>
              </a:lnSpc>
              <a:spcBef>
                <a:spcPts val="1000"/>
              </a:spcBef>
              <a:spcAft>
                <a:spcPts val="0"/>
              </a:spcAft>
              <a:buClr>
                <a:schemeClr val="dk1"/>
              </a:buClr>
              <a:buSzPts val="2400"/>
              <a:buChar char="•"/>
            </a:pPr>
            <a:r>
              <a:rPr lang="en-US" sz="2400"/>
              <a:t>Placed us in time, family, country</a:t>
            </a:r>
            <a:endParaRPr/>
          </a:p>
        </p:txBody>
      </p:sp>
      <p:sp>
        <p:nvSpPr>
          <p:cNvPr id="297" name="Google Shape;297;p22"/>
          <p:cNvSpPr txBox="1"/>
          <p:nvPr/>
        </p:nvSpPr>
        <p:spPr>
          <a:xfrm>
            <a:off x="1581150" y="6036582"/>
            <a:ext cx="10515600" cy="745218"/>
          </a:xfrm>
          <a:prstGeom prst="rect">
            <a:avLst/>
          </a:prstGeom>
          <a:noFill/>
          <a:ln>
            <a:noFill/>
          </a:ln>
        </p:spPr>
        <p:txBody>
          <a:bodyPr spcFirstLastPara="1" wrap="square" lIns="91425" tIns="45700" rIns="91425" bIns="45700" anchor="ctr" anchorCtr="0">
            <a:normAutofit/>
          </a:bodyPr>
          <a:lstStyle/>
          <a:p>
            <a:pPr marL="0" marR="0" lvl="0" indent="0" algn="r" defTabSz="914400" rtl="0" eaLnBrk="0" fontAlgn="base" latinLnBrk="0" hangingPunct="0">
              <a:lnSpc>
                <a:spcPct val="90000"/>
              </a:lnSpc>
              <a:spcBef>
                <a:spcPts val="0"/>
              </a:spcBef>
              <a:spcAft>
                <a:spcPts val="0"/>
              </a:spcAft>
              <a:buClr>
                <a:srgbClr val="000000"/>
              </a:buClr>
              <a:buSzPts val="2800"/>
              <a:buFont typeface="Calibri"/>
              <a:buNone/>
              <a:tabLst/>
              <a:defRPr/>
            </a:pPr>
            <a:r>
              <a:rPr kumimoji="0" lang="en-US" sz="2800" b="0" i="0" u="none" strike="noStrike" kern="1200" cap="none" spc="0" normalizeH="0" baseline="0" noProof="0">
                <a:ln>
                  <a:noFill/>
                </a:ln>
                <a:solidFill>
                  <a:srgbClr val="000000"/>
                </a:solidFill>
                <a:effectLst/>
                <a:uLnTx/>
                <a:uFillTx/>
                <a:latin typeface="Calibri"/>
                <a:ea typeface="Calibri"/>
                <a:cs typeface="Calibri"/>
                <a:sym typeface="Calibri"/>
              </a:rPr>
              <a:t>Settling for Mediocrity</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65264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
        <p:cNvGrpSpPr/>
        <p:nvPr/>
      </p:nvGrpSpPr>
      <p:grpSpPr>
        <a:xfrm>
          <a:off x="0" y="0"/>
          <a:ext cx="0" cy="0"/>
          <a:chOff x="0" y="0"/>
          <a:chExt cx="0" cy="0"/>
        </a:xfrm>
      </p:grpSpPr>
      <p:sp>
        <p:nvSpPr>
          <p:cNvPr id="302" name="Google Shape;302;p23"/>
          <p:cNvSpPr txBox="1">
            <a:spLocks noGrp="1"/>
          </p:cNvSpPr>
          <p:nvPr>
            <p:ph type="title"/>
          </p:nvPr>
        </p:nvSpPr>
        <p:spPr>
          <a:xfrm>
            <a:off x="1653363" y="365760"/>
            <a:ext cx="9367203" cy="11887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3) We rely on our own understanding</a:t>
            </a:r>
            <a:endParaRPr/>
          </a:p>
        </p:txBody>
      </p:sp>
      <p:sp>
        <p:nvSpPr>
          <p:cNvPr id="303" name="Google Shape;303;p23"/>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4" name="Google Shape;304;p23"/>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5" name="Google Shape;305;p23"/>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6" name="Google Shape;306;p23"/>
          <p:cNvSpPr txBox="1">
            <a:spLocks noGrp="1"/>
          </p:cNvSpPr>
          <p:nvPr>
            <p:ph type="body" idx="1"/>
          </p:nvPr>
        </p:nvSpPr>
        <p:spPr>
          <a:xfrm>
            <a:off x="1653363" y="2176272"/>
            <a:ext cx="9367204" cy="4041648"/>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0"/>
              </a:spcBef>
              <a:spcAft>
                <a:spcPts val="0"/>
              </a:spcAft>
              <a:buClr>
                <a:schemeClr val="dk1"/>
              </a:buClr>
              <a:buSzPts val="2400"/>
              <a:buNone/>
            </a:pPr>
            <a:endParaRPr sz="2400"/>
          </a:p>
        </p:txBody>
      </p:sp>
      <p:sp>
        <p:nvSpPr>
          <p:cNvPr id="307" name="Google Shape;307;p23"/>
          <p:cNvSpPr txBox="1"/>
          <p:nvPr/>
        </p:nvSpPr>
        <p:spPr>
          <a:xfrm>
            <a:off x="1581150" y="6036582"/>
            <a:ext cx="10515600" cy="745218"/>
          </a:xfrm>
          <a:prstGeom prst="rect">
            <a:avLst/>
          </a:prstGeom>
          <a:noFill/>
          <a:ln>
            <a:noFill/>
          </a:ln>
        </p:spPr>
        <p:txBody>
          <a:bodyPr spcFirstLastPara="1" wrap="square" lIns="91425" tIns="45700" rIns="91425" bIns="45700" anchor="ctr" anchorCtr="0">
            <a:normAutofit/>
          </a:bodyPr>
          <a:lstStyle/>
          <a:p>
            <a:pPr marL="0" marR="0" lvl="0" indent="0" algn="r" defTabSz="914400" rtl="0" eaLnBrk="0" fontAlgn="base" latinLnBrk="0" hangingPunct="0">
              <a:lnSpc>
                <a:spcPct val="90000"/>
              </a:lnSpc>
              <a:spcBef>
                <a:spcPts val="0"/>
              </a:spcBef>
              <a:spcAft>
                <a:spcPts val="0"/>
              </a:spcAft>
              <a:buClr>
                <a:srgbClr val="000000"/>
              </a:buClr>
              <a:buSzPts val="2800"/>
              <a:buFont typeface="Calibri"/>
              <a:buNone/>
              <a:tabLst/>
              <a:defRPr/>
            </a:pPr>
            <a:r>
              <a:rPr kumimoji="0" lang="en-US" sz="2800" b="0" i="0" u="none" strike="noStrike" kern="1200" cap="none" spc="0" normalizeH="0" baseline="0" noProof="0">
                <a:ln>
                  <a:noFill/>
                </a:ln>
                <a:solidFill>
                  <a:srgbClr val="000000"/>
                </a:solidFill>
                <a:effectLst/>
                <a:uLnTx/>
                <a:uFillTx/>
                <a:latin typeface="Calibri"/>
                <a:ea typeface="Calibri"/>
                <a:cs typeface="Calibri"/>
                <a:sym typeface="Calibri"/>
              </a:rPr>
              <a:t>Settling for Mediocrity</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73760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p2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13" name="Google Shape;313;p24" descr="Characters"/>
          <p:cNvPicPr preferRelativeResize="0"/>
          <p:nvPr/>
        </p:nvPicPr>
        <p:blipFill rotWithShape="1">
          <a:blip r:embed="rId3">
            <a:alphaModFix/>
          </a:blip>
          <a:srcRect b="34815"/>
          <a:stretch/>
        </p:blipFill>
        <p:spPr>
          <a:xfrm>
            <a:off x="11113" y="0"/>
            <a:ext cx="12171362" cy="4470400"/>
          </a:xfrm>
          <a:prstGeom prst="rect">
            <a:avLst/>
          </a:prstGeom>
          <a:noFill/>
          <a:ln>
            <a:noFill/>
          </a:ln>
        </p:spPr>
      </p:pic>
      <p:sp>
        <p:nvSpPr>
          <p:cNvPr id="314" name="Google Shape;314;p24"/>
          <p:cNvSpPr/>
          <p:nvPr/>
        </p:nvSpPr>
        <p:spPr>
          <a:xfrm>
            <a:off x="0" y="4119552"/>
            <a:ext cx="9382538"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5" name="Google Shape;315;p24"/>
          <p:cNvSpPr txBox="1"/>
          <p:nvPr/>
        </p:nvSpPr>
        <p:spPr>
          <a:xfrm>
            <a:off x="566908" y="4203268"/>
            <a:ext cx="8557193" cy="536063"/>
          </a:xfrm>
          <a:prstGeom prst="rect">
            <a:avLst/>
          </a:prstGeom>
          <a:noFill/>
          <a:ln>
            <a:noFill/>
          </a:ln>
        </p:spPr>
        <p:txBody>
          <a:bodyPr spcFirstLastPara="1" wrap="square" lIns="91425" tIns="45700" rIns="91425" bIns="45700" anchor="ctr" anchorCtr="0">
            <a:normAutofit/>
          </a:bodyPr>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Calibri"/>
                <a:ea typeface="Calibri"/>
                <a:cs typeface="Calibri"/>
                <a:sym typeface="Calibri"/>
              </a:rPr>
              <a:t>~ Judges 7.10</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6" name="Google Shape;316;p24"/>
          <p:cNvSpPr txBox="1">
            <a:spLocks noGrp="1"/>
          </p:cNvSpPr>
          <p:nvPr>
            <p:ph type="body" idx="1"/>
          </p:nvPr>
        </p:nvSpPr>
        <p:spPr>
          <a:xfrm>
            <a:off x="566908" y="4908800"/>
            <a:ext cx="11058144" cy="16938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None/>
            </a:pPr>
            <a:r>
              <a:rPr lang="en-US" sz="2600" b="1" u="none" strike="noStrike"/>
              <a:t>10</a:t>
            </a:r>
            <a:r>
              <a:rPr lang="en-US" sz="2600" u="none" strike="noStrike"/>
              <a:t> But if you are afraid to go down, go down to the camp with Purah your servant.</a:t>
            </a:r>
            <a:endParaRPr/>
          </a:p>
        </p:txBody>
      </p:sp>
    </p:spTree>
    <p:extLst>
      <p:ext uri="{BB962C8B-B14F-4D97-AF65-F5344CB8AC3E}">
        <p14:creationId xmlns:p14="http://schemas.microsoft.com/office/powerpoint/2010/main" val="3880306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0"/>
        <p:cNvGrpSpPr/>
        <p:nvPr/>
      </p:nvGrpSpPr>
      <p:grpSpPr>
        <a:xfrm>
          <a:off x="0" y="0"/>
          <a:ext cx="0" cy="0"/>
          <a:chOff x="0" y="0"/>
          <a:chExt cx="0" cy="0"/>
        </a:xfrm>
      </p:grpSpPr>
      <p:sp>
        <p:nvSpPr>
          <p:cNvPr id="321" name="Google Shape;321;p2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22" name="Google Shape;322;p25" descr="Pathways Continued - Lessons - Tes Teach"/>
          <p:cNvPicPr preferRelativeResize="0"/>
          <p:nvPr/>
        </p:nvPicPr>
        <p:blipFill rotWithShape="1">
          <a:blip r:embed="rId3">
            <a:alphaModFix/>
          </a:blip>
          <a:srcRect l="-163" t="42790" r="162" b="8321"/>
          <a:stretch/>
        </p:blipFill>
        <p:spPr>
          <a:xfrm>
            <a:off x="-34413" y="-14514"/>
            <a:ext cx="12234672" cy="4486047"/>
          </a:xfrm>
          <a:prstGeom prst="rect">
            <a:avLst/>
          </a:prstGeom>
          <a:noFill/>
          <a:ln>
            <a:noFill/>
          </a:ln>
        </p:spPr>
      </p:pic>
      <p:sp>
        <p:nvSpPr>
          <p:cNvPr id="323" name="Google Shape;323;p25"/>
          <p:cNvSpPr/>
          <p:nvPr/>
        </p:nvSpPr>
        <p:spPr>
          <a:xfrm>
            <a:off x="0" y="4119552"/>
            <a:ext cx="9382538"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4" name="Google Shape;324;p25"/>
          <p:cNvSpPr txBox="1"/>
          <p:nvPr/>
        </p:nvSpPr>
        <p:spPr>
          <a:xfrm>
            <a:off x="566908" y="4203268"/>
            <a:ext cx="8557193" cy="536063"/>
          </a:xfrm>
          <a:prstGeom prst="rect">
            <a:avLst/>
          </a:prstGeom>
          <a:noFill/>
          <a:ln>
            <a:noFill/>
          </a:ln>
        </p:spPr>
        <p:txBody>
          <a:bodyPr spcFirstLastPara="1" wrap="square" lIns="91425" tIns="45700" rIns="91425" bIns="45700" anchor="ctr" anchorCtr="0">
            <a:normAutofit/>
          </a:bodyPr>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Calibri"/>
                <a:ea typeface="Calibri"/>
                <a:cs typeface="Calibri"/>
                <a:sym typeface="Calibri"/>
              </a:rPr>
              <a:t>~ Proverbs 3.5-6</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5" name="Google Shape;325;p25"/>
          <p:cNvSpPr txBox="1">
            <a:spLocks noGrp="1"/>
          </p:cNvSpPr>
          <p:nvPr>
            <p:ph type="body" idx="1"/>
          </p:nvPr>
        </p:nvSpPr>
        <p:spPr>
          <a:xfrm>
            <a:off x="566908" y="4908800"/>
            <a:ext cx="11058144" cy="16938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None/>
            </a:pPr>
            <a:r>
              <a:rPr lang="en-US" sz="2600" b="1" u="none" strike="noStrike"/>
              <a:t>5</a:t>
            </a:r>
            <a:r>
              <a:rPr lang="en-US" sz="2600" u="none" strike="noStrike"/>
              <a:t> Trust in the LORD with all your heart, and do not lean on your own understanding. </a:t>
            </a:r>
            <a:r>
              <a:rPr lang="en-US" sz="2600" b="1" u="none" strike="noStrike"/>
              <a:t>6</a:t>
            </a:r>
            <a:r>
              <a:rPr lang="en-US" sz="2600" u="none" strike="noStrike"/>
              <a:t> In all your ways acknowledge him, and he will make straight your paths.</a:t>
            </a:r>
            <a:endParaRPr/>
          </a:p>
        </p:txBody>
      </p:sp>
    </p:spTree>
    <p:extLst>
      <p:ext uri="{BB962C8B-B14F-4D97-AF65-F5344CB8AC3E}">
        <p14:creationId xmlns:p14="http://schemas.microsoft.com/office/powerpoint/2010/main" val="1039085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9"/>
        <p:cNvGrpSpPr/>
        <p:nvPr/>
      </p:nvGrpSpPr>
      <p:grpSpPr>
        <a:xfrm>
          <a:off x="0" y="0"/>
          <a:ext cx="0" cy="0"/>
          <a:chOff x="0" y="0"/>
          <a:chExt cx="0" cy="0"/>
        </a:xfrm>
      </p:grpSpPr>
      <p:sp>
        <p:nvSpPr>
          <p:cNvPr id="330" name="Google Shape;330;p2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31" name="Google Shape;331;p26"/>
          <p:cNvPicPr preferRelativeResize="0"/>
          <p:nvPr/>
        </p:nvPicPr>
        <p:blipFill rotWithShape="1">
          <a:blip r:embed="rId3">
            <a:alphaModFix/>
          </a:blip>
          <a:srcRect l="-118" t="10088" r="118" b="17325"/>
          <a:stretch/>
        </p:blipFill>
        <p:spPr>
          <a:xfrm>
            <a:off x="-14534" y="1"/>
            <a:ext cx="12216384" cy="4463718"/>
          </a:xfrm>
          <a:prstGeom prst="rect">
            <a:avLst/>
          </a:prstGeom>
          <a:noFill/>
          <a:ln>
            <a:noFill/>
          </a:ln>
        </p:spPr>
      </p:pic>
      <p:sp>
        <p:nvSpPr>
          <p:cNvPr id="332" name="Google Shape;332;p26"/>
          <p:cNvSpPr/>
          <p:nvPr/>
        </p:nvSpPr>
        <p:spPr>
          <a:xfrm>
            <a:off x="0" y="4119552"/>
            <a:ext cx="9382538"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33" name="Google Shape;333;p26"/>
          <p:cNvSpPr txBox="1"/>
          <p:nvPr/>
        </p:nvSpPr>
        <p:spPr>
          <a:xfrm>
            <a:off x="566908" y="4203268"/>
            <a:ext cx="8557193" cy="536063"/>
          </a:xfrm>
          <a:prstGeom prst="rect">
            <a:avLst/>
          </a:prstGeom>
          <a:noFill/>
          <a:ln>
            <a:noFill/>
          </a:ln>
        </p:spPr>
        <p:txBody>
          <a:bodyPr spcFirstLastPara="1" wrap="square" lIns="91425" tIns="45700" rIns="91425" bIns="45700" anchor="ctr" anchorCtr="0">
            <a:normAutofit/>
          </a:bodyPr>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Calibri"/>
                <a:ea typeface="Calibri"/>
                <a:cs typeface="Calibri"/>
                <a:sym typeface="Calibri"/>
              </a:rPr>
              <a:t>~ 1 Corinthians 1.25</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4" name="Google Shape;334;p26"/>
          <p:cNvSpPr txBox="1">
            <a:spLocks noGrp="1"/>
          </p:cNvSpPr>
          <p:nvPr>
            <p:ph type="body" idx="1"/>
          </p:nvPr>
        </p:nvSpPr>
        <p:spPr>
          <a:xfrm>
            <a:off x="566908" y="4908800"/>
            <a:ext cx="11058144" cy="16938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None/>
            </a:pPr>
            <a:r>
              <a:rPr lang="en-US" sz="2600" b="1" u="none" strike="noStrike"/>
              <a:t>25</a:t>
            </a:r>
            <a:r>
              <a:rPr lang="en-US" sz="2600" u="none" strike="noStrike"/>
              <a:t> For the foolishness of God is wiser than men, and the weakness of God is stronger than men.</a:t>
            </a:r>
            <a:endParaRPr/>
          </a:p>
        </p:txBody>
      </p:sp>
    </p:spTree>
    <p:extLst>
      <p:ext uri="{BB962C8B-B14F-4D97-AF65-F5344CB8AC3E}">
        <p14:creationId xmlns:p14="http://schemas.microsoft.com/office/powerpoint/2010/main" val="3552324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8"/>
        <p:cNvGrpSpPr/>
        <p:nvPr/>
      </p:nvGrpSpPr>
      <p:grpSpPr>
        <a:xfrm>
          <a:off x="0" y="0"/>
          <a:ext cx="0" cy="0"/>
          <a:chOff x="0" y="0"/>
          <a:chExt cx="0" cy="0"/>
        </a:xfrm>
      </p:grpSpPr>
      <p:sp>
        <p:nvSpPr>
          <p:cNvPr id="339" name="Google Shape;339;p2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40" name="Google Shape;340;p27" descr="Taking picture in blurry mirror – Leadership Vision"/>
          <p:cNvPicPr preferRelativeResize="0"/>
          <p:nvPr/>
        </p:nvPicPr>
        <p:blipFill rotWithShape="1">
          <a:blip r:embed="rId3">
            <a:alphaModFix/>
          </a:blip>
          <a:srcRect b="30158"/>
          <a:stretch/>
        </p:blipFill>
        <p:spPr>
          <a:xfrm>
            <a:off x="0" y="0"/>
            <a:ext cx="12192000" cy="4470400"/>
          </a:xfrm>
          <a:prstGeom prst="rect">
            <a:avLst/>
          </a:prstGeom>
          <a:noFill/>
          <a:ln>
            <a:noFill/>
          </a:ln>
        </p:spPr>
      </p:pic>
      <p:sp>
        <p:nvSpPr>
          <p:cNvPr id="341" name="Google Shape;341;p27"/>
          <p:cNvSpPr/>
          <p:nvPr/>
        </p:nvSpPr>
        <p:spPr>
          <a:xfrm>
            <a:off x="0" y="4119552"/>
            <a:ext cx="9382538"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2" name="Google Shape;342;p27"/>
          <p:cNvSpPr txBox="1"/>
          <p:nvPr/>
        </p:nvSpPr>
        <p:spPr>
          <a:xfrm>
            <a:off x="566908" y="4203268"/>
            <a:ext cx="8557193" cy="536063"/>
          </a:xfrm>
          <a:prstGeom prst="rect">
            <a:avLst/>
          </a:prstGeom>
          <a:noFill/>
          <a:ln>
            <a:noFill/>
          </a:ln>
        </p:spPr>
        <p:txBody>
          <a:bodyPr spcFirstLastPara="1" wrap="square" lIns="91425" tIns="45700" rIns="91425" bIns="45700" anchor="ctr" anchorCtr="0">
            <a:normAutofit/>
          </a:bodyPr>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Calibri"/>
                <a:ea typeface="Calibri"/>
                <a:cs typeface="Calibri"/>
                <a:sym typeface="Calibri"/>
              </a:rPr>
              <a:t>~ 1 Corinthians 13.12</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43" name="Google Shape;343;p27"/>
          <p:cNvSpPr txBox="1">
            <a:spLocks noGrp="1"/>
          </p:cNvSpPr>
          <p:nvPr>
            <p:ph type="body" idx="1"/>
          </p:nvPr>
        </p:nvSpPr>
        <p:spPr>
          <a:xfrm>
            <a:off x="566908" y="4908800"/>
            <a:ext cx="11058144" cy="16938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None/>
            </a:pPr>
            <a:r>
              <a:rPr lang="en-US" sz="2600" b="1" u="none" strike="noStrike"/>
              <a:t>12</a:t>
            </a:r>
            <a:r>
              <a:rPr lang="en-US" sz="2600" u="none" strike="noStrike"/>
              <a:t> For now we see in a mirror dimly, but then face to face. Now I know in part; then I shall know fully, even as I have been fully known.</a:t>
            </a:r>
            <a:endParaRPr/>
          </a:p>
        </p:txBody>
      </p:sp>
    </p:spTree>
    <p:extLst>
      <p:ext uri="{BB962C8B-B14F-4D97-AF65-F5344CB8AC3E}">
        <p14:creationId xmlns:p14="http://schemas.microsoft.com/office/powerpoint/2010/main" val="4001052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7"/>
        <p:cNvGrpSpPr/>
        <p:nvPr/>
      </p:nvGrpSpPr>
      <p:grpSpPr>
        <a:xfrm>
          <a:off x="0" y="0"/>
          <a:ext cx="0" cy="0"/>
          <a:chOff x="0" y="0"/>
          <a:chExt cx="0" cy="0"/>
        </a:xfrm>
      </p:grpSpPr>
      <p:sp>
        <p:nvSpPr>
          <p:cNvPr id="348" name="Google Shape;348;p2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49" name="Google Shape;349;p28"/>
          <p:cNvPicPr preferRelativeResize="0"/>
          <p:nvPr/>
        </p:nvPicPr>
        <p:blipFill rotWithShape="1">
          <a:blip r:embed="rId3">
            <a:alphaModFix/>
          </a:blip>
          <a:srcRect t="11415" b="33516"/>
          <a:stretch/>
        </p:blipFill>
        <p:spPr>
          <a:xfrm>
            <a:off x="0" y="0"/>
            <a:ext cx="12192000" cy="4457700"/>
          </a:xfrm>
          <a:prstGeom prst="rect">
            <a:avLst/>
          </a:prstGeom>
          <a:noFill/>
          <a:ln>
            <a:noFill/>
          </a:ln>
        </p:spPr>
      </p:pic>
      <p:sp>
        <p:nvSpPr>
          <p:cNvPr id="350" name="Google Shape;350;p28"/>
          <p:cNvSpPr/>
          <p:nvPr/>
        </p:nvSpPr>
        <p:spPr>
          <a:xfrm>
            <a:off x="0" y="4119552"/>
            <a:ext cx="9382538"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1" name="Google Shape;351;p28"/>
          <p:cNvSpPr txBox="1"/>
          <p:nvPr/>
        </p:nvSpPr>
        <p:spPr>
          <a:xfrm>
            <a:off x="566908" y="4203268"/>
            <a:ext cx="8557193" cy="536063"/>
          </a:xfrm>
          <a:prstGeom prst="rect">
            <a:avLst/>
          </a:prstGeom>
          <a:noFill/>
          <a:ln>
            <a:noFill/>
          </a:ln>
        </p:spPr>
        <p:txBody>
          <a:bodyPr spcFirstLastPara="1" wrap="square" lIns="91425" tIns="45700" rIns="91425" bIns="45700" anchor="ctr" anchorCtr="0">
            <a:normAutofit/>
          </a:bodyPr>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Calibri"/>
                <a:ea typeface="Calibri"/>
                <a:cs typeface="Calibri"/>
                <a:sym typeface="Calibri"/>
              </a:rPr>
              <a:t>~ Isaiah 55.8-9</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2" name="Google Shape;352;p28"/>
          <p:cNvSpPr txBox="1">
            <a:spLocks noGrp="1"/>
          </p:cNvSpPr>
          <p:nvPr>
            <p:ph type="body" idx="1"/>
          </p:nvPr>
        </p:nvSpPr>
        <p:spPr>
          <a:xfrm>
            <a:off x="566908" y="4908800"/>
            <a:ext cx="11058144" cy="16938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None/>
            </a:pPr>
            <a:r>
              <a:rPr lang="en-US" sz="2600" b="1" u="none" strike="noStrike"/>
              <a:t>8</a:t>
            </a:r>
            <a:r>
              <a:rPr lang="en-US" sz="2600" u="none" strike="noStrike"/>
              <a:t> For my thoughts are not your thoughts, neither are your ways my ways, declares the LORD. </a:t>
            </a:r>
            <a:r>
              <a:rPr lang="en-US" sz="2600" b="1" u="none" strike="noStrike"/>
              <a:t>9</a:t>
            </a:r>
            <a:r>
              <a:rPr lang="en-US" sz="2600" u="none" strike="noStrike"/>
              <a:t> For as the heavens are higher than the earth, so are my ways higher than your ways and my thoughts than your thoughts.</a:t>
            </a:r>
            <a:endParaRPr/>
          </a:p>
        </p:txBody>
      </p:sp>
    </p:spTree>
    <p:extLst>
      <p:ext uri="{BB962C8B-B14F-4D97-AF65-F5344CB8AC3E}">
        <p14:creationId xmlns:p14="http://schemas.microsoft.com/office/powerpoint/2010/main" val="398355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29"/>
          <p:cNvSpPr txBox="1">
            <a:spLocks noGrp="1"/>
          </p:cNvSpPr>
          <p:nvPr>
            <p:ph type="title"/>
          </p:nvPr>
        </p:nvSpPr>
        <p:spPr>
          <a:xfrm>
            <a:off x="1653363" y="365760"/>
            <a:ext cx="9367203" cy="11887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3) We rely on our own understanding</a:t>
            </a:r>
            <a:endParaRPr/>
          </a:p>
        </p:txBody>
      </p:sp>
      <p:sp>
        <p:nvSpPr>
          <p:cNvPr id="358" name="Google Shape;358;p29"/>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9" name="Google Shape;359;p29"/>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60" name="Google Shape;360;p29"/>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61" name="Google Shape;361;p29"/>
          <p:cNvSpPr txBox="1">
            <a:spLocks noGrp="1"/>
          </p:cNvSpPr>
          <p:nvPr>
            <p:ph type="body" idx="1"/>
          </p:nvPr>
        </p:nvSpPr>
        <p:spPr>
          <a:xfrm>
            <a:off x="1653363" y="2176272"/>
            <a:ext cx="9367204" cy="404164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Trust in the Lord and don’t draw conclusions</a:t>
            </a:r>
            <a:endParaRPr/>
          </a:p>
          <a:p>
            <a:pPr marL="228600" lvl="0" indent="-228600" algn="l" rtl="0">
              <a:lnSpc>
                <a:spcPct val="90000"/>
              </a:lnSpc>
              <a:spcBef>
                <a:spcPts val="1000"/>
              </a:spcBef>
              <a:spcAft>
                <a:spcPts val="0"/>
              </a:spcAft>
              <a:buClr>
                <a:schemeClr val="dk1"/>
              </a:buClr>
              <a:buSzPts val="2400"/>
              <a:buChar char="•"/>
            </a:pPr>
            <a:r>
              <a:rPr lang="en-US" sz="2400"/>
              <a:t>Smartest person is a fool compared to God</a:t>
            </a:r>
            <a:endParaRPr/>
          </a:p>
          <a:p>
            <a:pPr marL="228600" lvl="0" indent="-228600" algn="l" rtl="0">
              <a:lnSpc>
                <a:spcPct val="90000"/>
              </a:lnSpc>
              <a:spcBef>
                <a:spcPts val="1000"/>
              </a:spcBef>
              <a:spcAft>
                <a:spcPts val="0"/>
              </a:spcAft>
              <a:buClr>
                <a:schemeClr val="dk1"/>
              </a:buClr>
              <a:buSzPts val="2400"/>
              <a:buChar char="•"/>
            </a:pPr>
            <a:r>
              <a:rPr lang="en-US" sz="2400"/>
              <a:t>We don’t understand what God has in store</a:t>
            </a:r>
            <a:endParaRPr/>
          </a:p>
          <a:p>
            <a:pPr marL="228600" lvl="0" indent="-228600" algn="l" rtl="0">
              <a:lnSpc>
                <a:spcPct val="90000"/>
              </a:lnSpc>
              <a:spcBef>
                <a:spcPts val="1000"/>
              </a:spcBef>
              <a:spcAft>
                <a:spcPts val="0"/>
              </a:spcAft>
              <a:buClr>
                <a:schemeClr val="dk1"/>
              </a:buClr>
              <a:buSzPts val="2400"/>
              <a:buChar char="•"/>
            </a:pPr>
            <a:r>
              <a:rPr lang="en-US" sz="2400"/>
              <a:t>Gods ways and thoughts are different than ours</a:t>
            </a:r>
            <a:endParaRPr/>
          </a:p>
        </p:txBody>
      </p:sp>
      <p:sp>
        <p:nvSpPr>
          <p:cNvPr id="362" name="Google Shape;362;p29"/>
          <p:cNvSpPr txBox="1"/>
          <p:nvPr/>
        </p:nvSpPr>
        <p:spPr>
          <a:xfrm>
            <a:off x="1581150" y="6036582"/>
            <a:ext cx="10515600" cy="745218"/>
          </a:xfrm>
          <a:prstGeom prst="rect">
            <a:avLst/>
          </a:prstGeom>
          <a:noFill/>
          <a:ln>
            <a:noFill/>
          </a:ln>
        </p:spPr>
        <p:txBody>
          <a:bodyPr spcFirstLastPara="1" wrap="square" lIns="91425" tIns="45700" rIns="91425" bIns="45700" anchor="ctr" anchorCtr="0">
            <a:normAutofit/>
          </a:bodyPr>
          <a:lstStyle/>
          <a:p>
            <a:pPr marL="0" marR="0" lvl="0" indent="0" algn="r" defTabSz="914400" rtl="0" eaLnBrk="0" fontAlgn="base" latinLnBrk="0" hangingPunct="0">
              <a:lnSpc>
                <a:spcPct val="90000"/>
              </a:lnSpc>
              <a:spcBef>
                <a:spcPts val="0"/>
              </a:spcBef>
              <a:spcAft>
                <a:spcPts val="0"/>
              </a:spcAft>
              <a:buClr>
                <a:srgbClr val="000000"/>
              </a:buClr>
              <a:buSzPts val="2800"/>
              <a:buFont typeface="Calibri"/>
              <a:buNone/>
              <a:tabLst/>
              <a:defRPr/>
            </a:pPr>
            <a:r>
              <a:rPr kumimoji="0" lang="en-US" sz="2800" b="0" i="0" u="none" strike="noStrike" kern="1200" cap="none" spc="0" normalizeH="0" baseline="0" noProof="0">
                <a:ln>
                  <a:noFill/>
                </a:ln>
                <a:solidFill>
                  <a:srgbClr val="000000"/>
                </a:solidFill>
                <a:effectLst/>
                <a:uLnTx/>
                <a:uFillTx/>
                <a:latin typeface="Calibri"/>
                <a:ea typeface="Calibri"/>
                <a:cs typeface="Calibri"/>
                <a:sym typeface="Calibri"/>
              </a:rPr>
              <a:t>Settling for Mediocrity</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60905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E8D8"/>
        </a:solidFill>
        <a:effectLst/>
      </p:bgPr>
    </p:bg>
    <p:spTree>
      <p:nvGrpSpPr>
        <p:cNvPr id="1" name="Shape 119"/>
        <p:cNvGrpSpPr/>
        <p:nvPr/>
      </p:nvGrpSpPr>
      <p:grpSpPr>
        <a:xfrm>
          <a:off x="0" y="0"/>
          <a:ext cx="0" cy="0"/>
          <a:chOff x="0" y="0"/>
          <a:chExt cx="0" cy="0"/>
        </a:xfrm>
      </p:grpSpPr>
      <p:pic>
        <p:nvPicPr>
          <p:cNvPr id="120" name="Google Shape;120;p3"/>
          <p:cNvPicPr preferRelativeResize="0"/>
          <p:nvPr/>
        </p:nvPicPr>
        <p:blipFill rotWithShape="1">
          <a:blip r:embed="rId4">
            <a:alphaModFix/>
          </a:blip>
          <a:srcRect l="1888" r="2297"/>
          <a:stretch/>
        </p:blipFill>
        <p:spPr>
          <a:xfrm>
            <a:off x="2861188" y="0"/>
            <a:ext cx="9202993" cy="14169137"/>
          </a:xfrm>
          <a:prstGeom prst="rect">
            <a:avLst/>
          </a:prstGeom>
          <a:noFill/>
          <a:ln>
            <a:noFill/>
          </a:ln>
        </p:spPr>
      </p:pic>
      <p:graphicFrame>
        <p:nvGraphicFramePr>
          <p:cNvPr id="121" name="Google Shape;121;p3"/>
          <p:cNvGraphicFramePr/>
          <p:nvPr/>
        </p:nvGraphicFramePr>
        <p:xfrm>
          <a:off x="62174" y="638552"/>
          <a:ext cx="3163248" cy="2696668"/>
        </p:xfrm>
        <a:graphic>
          <a:graphicData uri="http://schemas.openxmlformats.org/presentationml/2006/ole">
            <mc:AlternateContent xmlns:mc="http://schemas.openxmlformats.org/markup-compatibility/2006">
              <mc:Choice xmlns:v="urn:schemas-microsoft-com:vml" Requires="v">
                <p:oleObj spid="_x0000_s1027" r:id="rId5" imgW="3163248" imgH="2696668" progId="">
                  <p:embed/>
                </p:oleObj>
              </mc:Choice>
              <mc:Fallback>
                <p:oleObj r:id="rId5" imgW="3163248" imgH="2696668" progId="">
                  <p:embed/>
                  <p:pic>
                    <p:nvPicPr>
                      <p:cNvPr id="121" name="Google Shape;121;p3"/>
                      <p:cNvPicPr preferRelativeResize="0"/>
                      <p:nvPr/>
                    </p:nvPicPr>
                    <p:blipFill rotWithShape="1">
                      <a:blip r:embed="rId6">
                        <a:alphaModFix/>
                      </a:blip>
                      <a:srcRect/>
                      <a:stretch/>
                    </p:blipFill>
                    <p:spPr>
                      <a:xfrm>
                        <a:off x="62174" y="638552"/>
                        <a:ext cx="3163248" cy="269666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144360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6"/>
        <p:cNvGrpSpPr/>
        <p:nvPr/>
      </p:nvGrpSpPr>
      <p:grpSpPr>
        <a:xfrm>
          <a:off x="0" y="0"/>
          <a:ext cx="0" cy="0"/>
          <a:chOff x="0" y="0"/>
          <a:chExt cx="0" cy="0"/>
        </a:xfrm>
      </p:grpSpPr>
      <p:sp>
        <p:nvSpPr>
          <p:cNvPr id="367" name="Google Shape;367;p3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68" name="Google Shape;368;p30" descr="The Importance of Rest Days | Gateway Region YMCA"/>
          <p:cNvPicPr preferRelativeResize="0"/>
          <p:nvPr/>
        </p:nvPicPr>
        <p:blipFill rotWithShape="1">
          <a:blip r:embed="rId3">
            <a:alphaModFix/>
          </a:blip>
          <a:srcRect t="13343" r="423" b="3250"/>
          <a:stretch/>
        </p:blipFill>
        <p:spPr>
          <a:xfrm>
            <a:off x="0" y="1"/>
            <a:ext cx="12192000" cy="4495777"/>
          </a:xfrm>
          <a:prstGeom prst="rect">
            <a:avLst/>
          </a:prstGeom>
          <a:noFill/>
          <a:ln>
            <a:noFill/>
          </a:ln>
        </p:spPr>
      </p:pic>
      <p:sp>
        <p:nvSpPr>
          <p:cNvPr id="369" name="Google Shape;369;p30"/>
          <p:cNvSpPr/>
          <p:nvPr/>
        </p:nvSpPr>
        <p:spPr>
          <a:xfrm>
            <a:off x="0" y="4119552"/>
            <a:ext cx="9382538"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70" name="Google Shape;370;p30"/>
          <p:cNvSpPr txBox="1"/>
          <p:nvPr/>
        </p:nvSpPr>
        <p:spPr>
          <a:xfrm>
            <a:off x="566908" y="4203268"/>
            <a:ext cx="8557193" cy="536063"/>
          </a:xfrm>
          <a:prstGeom prst="rect">
            <a:avLst/>
          </a:prstGeom>
          <a:noFill/>
          <a:ln>
            <a:noFill/>
          </a:ln>
        </p:spPr>
        <p:txBody>
          <a:bodyPr spcFirstLastPara="1" wrap="square" lIns="91425" tIns="45700" rIns="91425" bIns="45700" anchor="ctr" anchorCtr="0">
            <a:normAutofit/>
          </a:bodyPr>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Calibri"/>
                <a:ea typeface="Calibri"/>
                <a:cs typeface="Calibri"/>
                <a:sym typeface="Calibri"/>
              </a:rPr>
              <a:t>~ Judges 8.28</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71" name="Google Shape;371;p30"/>
          <p:cNvSpPr txBox="1">
            <a:spLocks noGrp="1"/>
          </p:cNvSpPr>
          <p:nvPr>
            <p:ph type="body" idx="1"/>
          </p:nvPr>
        </p:nvSpPr>
        <p:spPr>
          <a:xfrm>
            <a:off x="566908" y="4908800"/>
            <a:ext cx="11058144" cy="16938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600"/>
              <a:buNone/>
            </a:pPr>
            <a:r>
              <a:rPr lang="en-US" sz="2600" b="1" u="none" strike="noStrike"/>
              <a:t>28</a:t>
            </a:r>
            <a:r>
              <a:rPr lang="en-US" sz="2600" u="none" strike="noStrike"/>
              <a:t> So Midian was subdued before the people of Israel, and they raised their heads no more. And the land had rest forty years in the days of Gideon.</a:t>
            </a:r>
            <a:endParaRPr/>
          </a:p>
        </p:txBody>
      </p:sp>
    </p:spTree>
    <p:extLst>
      <p:ext uri="{BB962C8B-B14F-4D97-AF65-F5344CB8AC3E}">
        <p14:creationId xmlns:p14="http://schemas.microsoft.com/office/powerpoint/2010/main" val="3595992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5"/>
        <p:cNvGrpSpPr/>
        <p:nvPr/>
      </p:nvGrpSpPr>
      <p:grpSpPr>
        <a:xfrm>
          <a:off x="0" y="0"/>
          <a:ext cx="0" cy="0"/>
          <a:chOff x="0" y="0"/>
          <a:chExt cx="0" cy="0"/>
        </a:xfrm>
      </p:grpSpPr>
      <p:sp>
        <p:nvSpPr>
          <p:cNvPr id="376" name="Google Shape;376;p31"/>
          <p:cNvSpPr txBox="1">
            <a:spLocks noGrp="1"/>
          </p:cNvSpPr>
          <p:nvPr>
            <p:ph type="title"/>
          </p:nvPr>
        </p:nvSpPr>
        <p:spPr>
          <a:xfrm>
            <a:off x="1653363" y="365760"/>
            <a:ext cx="9367203" cy="11887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Think, Write, Pray, Talk</a:t>
            </a:r>
            <a:endParaRPr/>
          </a:p>
        </p:txBody>
      </p:sp>
      <p:sp>
        <p:nvSpPr>
          <p:cNvPr id="377" name="Google Shape;377;p31"/>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78" name="Google Shape;378;p31"/>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79" name="Google Shape;379;p31"/>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80" name="Google Shape;380;p31"/>
          <p:cNvSpPr txBox="1">
            <a:spLocks noGrp="1"/>
          </p:cNvSpPr>
          <p:nvPr>
            <p:ph type="body" idx="1"/>
          </p:nvPr>
        </p:nvSpPr>
        <p:spPr>
          <a:xfrm>
            <a:off x="1653363" y="2176272"/>
            <a:ext cx="9367204" cy="4041648"/>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chemeClr val="dk1"/>
              </a:buClr>
              <a:buSzPts val="2400"/>
              <a:buChar char="•"/>
            </a:pPr>
            <a:r>
              <a:rPr lang="en-US" sz="2400"/>
              <a:t>What does God want from me in this life?</a:t>
            </a:r>
            <a:endParaRPr/>
          </a:p>
          <a:p>
            <a:pPr marL="228600" lvl="0" indent="-228600" algn="l" rtl="0">
              <a:lnSpc>
                <a:spcPct val="80000"/>
              </a:lnSpc>
              <a:spcBef>
                <a:spcPts val="1000"/>
              </a:spcBef>
              <a:spcAft>
                <a:spcPts val="0"/>
              </a:spcAft>
              <a:buClr>
                <a:schemeClr val="dk1"/>
              </a:buClr>
              <a:buSzPts val="2400"/>
              <a:buChar char="•"/>
            </a:pPr>
            <a:r>
              <a:rPr lang="en-US" sz="2400"/>
              <a:t>What should I be doing to serve You in the fullest possible way?</a:t>
            </a:r>
            <a:endParaRPr/>
          </a:p>
          <a:p>
            <a:pPr marL="228600" lvl="0" indent="-228600" algn="l" rtl="0">
              <a:lnSpc>
                <a:spcPct val="80000"/>
              </a:lnSpc>
              <a:spcBef>
                <a:spcPts val="1000"/>
              </a:spcBef>
              <a:spcAft>
                <a:spcPts val="0"/>
              </a:spcAft>
              <a:buClr>
                <a:schemeClr val="dk1"/>
              </a:buClr>
              <a:buSzPts val="2400"/>
              <a:buChar char="•"/>
            </a:pPr>
            <a:r>
              <a:rPr lang="en-US" sz="2400"/>
              <a:t>What am I afraid of doing?</a:t>
            </a:r>
            <a:endParaRPr/>
          </a:p>
          <a:p>
            <a:pPr marL="228600" lvl="0" indent="-228600" algn="l" rtl="0">
              <a:lnSpc>
                <a:spcPct val="80000"/>
              </a:lnSpc>
              <a:spcBef>
                <a:spcPts val="1000"/>
              </a:spcBef>
              <a:spcAft>
                <a:spcPts val="0"/>
              </a:spcAft>
              <a:buClr>
                <a:schemeClr val="dk1"/>
              </a:buClr>
              <a:buSzPts val="2400"/>
              <a:buChar char="•"/>
            </a:pPr>
            <a:r>
              <a:rPr lang="en-US" sz="2400"/>
              <a:t>How are you going to protect me when I’m scared?</a:t>
            </a:r>
            <a:endParaRPr/>
          </a:p>
          <a:p>
            <a:pPr marL="228600" lvl="0" indent="-228600" algn="l" rtl="0">
              <a:lnSpc>
                <a:spcPct val="80000"/>
              </a:lnSpc>
              <a:spcBef>
                <a:spcPts val="1000"/>
              </a:spcBef>
              <a:spcAft>
                <a:spcPts val="0"/>
              </a:spcAft>
              <a:buClr>
                <a:schemeClr val="dk1"/>
              </a:buClr>
              <a:buSzPts val="2400"/>
              <a:buChar char="•"/>
            </a:pPr>
            <a:r>
              <a:rPr lang="en-US" sz="2400"/>
              <a:t>What is my full potential?</a:t>
            </a:r>
            <a:endParaRPr/>
          </a:p>
          <a:p>
            <a:pPr marL="228600" lvl="0" indent="-228600" algn="l" rtl="0">
              <a:lnSpc>
                <a:spcPct val="80000"/>
              </a:lnSpc>
              <a:spcBef>
                <a:spcPts val="1000"/>
              </a:spcBef>
              <a:spcAft>
                <a:spcPts val="0"/>
              </a:spcAft>
              <a:buClr>
                <a:schemeClr val="dk1"/>
              </a:buClr>
              <a:buSzPts val="2400"/>
              <a:buChar char="•"/>
            </a:pPr>
            <a:r>
              <a:rPr lang="en-US" sz="2400"/>
              <a:t>What purpose did you have for me?</a:t>
            </a:r>
            <a:endParaRPr/>
          </a:p>
          <a:p>
            <a:pPr marL="228600" lvl="0" indent="-228600" algn="l" rtl="0">
              <a:lnSpc>
                <a:spcPct val="80000"/>
              </a:lnSpc>
              <a:spcBef>
                <a:spcPts val="1000"/>
              </a:spcBef>
              <a:spcAft>
                <a:spcPts val="0"/>
              </a:spcAft>
              <a:buClr>
                <a:schemeClr val="dk1"/>
              </a:buClr>
              <a:buSzPts val="2400"/>
              <a:buChar char="•"/>
            </a:pPr>
            <a:r>
              <a:rPr lang="en-US" sz="2400"/>
              <a:t>What talent and gifts did you give me?</a:t>
            </a:r>
            <a:endParaRPr/>
          </a:p>
          <a:p>
            <a:pPr marL="228600" lvl="0" indent="-228600" algn="l" rtl="0">
              <a:lnSpc>
                <a:spcPct val="80000"/>
              </a:lnSpc>
              <a:spcBef>
                <a:spcPts val="1000"/>
              </a:spcBef>
              <a:spcAft>
                <a:spcPts val="0"/>
              </a:spcAft>
              <a:buClr>
                <a:schemeClr val="dk1"/>
              </a:buClr>
              <a:buSzPts val="2400"/>
              <a:buChar char="•"/>
            </a:pPr>
            <a:r>
              <a:rPr lang="en-US" sz="2400"/>
              <a:t>How can you help me discover my gifts and talents?</a:t>
            </a:r>
            <a:endParaRPr/>
          </a:p>
          <a:p>
            <a:pPr marL="228600" lvl="0" indent="-228600" algn="l" rtl="0">
              <a:lnSpc>
                <a:spcPct val="80000"/>
              </a:lnSpc>
              <a:spcBef>
                <a:spcPts val="1000"/>
              </a:spcBef>
              <a:spcAft>
                <a:spcPts val="0"/>
              </a:spcAft>
              <a:buClr>
                <a:schemeClr val="dk1"/>
              </a:buClr>
              <a:buSzPts val="2400"/>
              <a:buChar char="•"/>
            </a:pPr>
            <a:r>
              <a:rPr lang="en-US" sz="2400"/>
              <a:t>How do I rely on your understanding and not my own?</a:t>
            </a:r>
            <a:endParaRPr/>
          </a:p>
        </p:txBody>
      </p:sp>
      <p:sp>
        <p:nvSpPr>
          <p:cNvPr id="381" name="Google Shape;381;p31"/>
          <p:cNvSpPr txBox="1"/>
          <p:nvPr/>
        </p:nvSpPr>
        <p:spPr>
          <a:xfrm>
            <a:off x="1581150" y="6036582"/>
            <a:ext cx="10515600" cy="745218"/>
          </a:xfrm>
          <a:prstGeom prst="rect">
            <a:avLst/>
          </a:prstGeom>
          <a:noFill/>
          <a:ln>
            <a:noFill/>
          </a:ln>
        </p:spPr>
        <p:txBody>
          <a:bodyPr spcFirstLastPara="1" wrap="square" lIns="91425" tIns="45700" rIns="91425" bIns="45700" anchor="ctr" anchorCtr="0">
            <a:normAutofit/>
          </a:bodyPr>
          <a:lstStyle/>
          <a:p>
            <a:pPr marL="0" marR="0" lvl="0" indent="0" algn="r" defTabSz="914400" rtl="0" eaLnBrk="0" fontAlgn="base" latinLnBrk="0" hangingPunct="0">
              <a:lnSpc>
                <a:spcPct val="90000"/>
              </a:lnSpc>
              <a:spcBef>
                <a:spcPts val="0"/>
              </a:spcBef>
              <a:spcAft>
                <a:spcPts val="0"/>
              </a:spcAft>
              <a:buClr>
                <a:srgbClr val="000000"/>
              </a:buClr>
              <a:buSzPts val="2800"/>
              <a:buFont typeface="Calibri"/>
              <a:buNone/>
              <a:tabLst/>
              <a:defRPr/>
            </a:pPr>
            <a:r>
              <a:rPr kumimoji="0" lang="en-US" sz="2800" b="0" i="0" u="none" strike="noStrike" kern="1200" cap="none" spc="0" normalizeH="0" baseline="0" noProof="0">
                <a:ln>
                  <a:noFill/>
                </a:ln>
                <a:solidFill>
                  <a:srgbClr val="000000"/>
                </a:solidFill>
                <a:effectLst/>
                <a:uLnTx/>
                <a:uFillTx/>
                <a:latin typeface="Calibri"/>
                <a:ea typeface="Calibri"/>
                <a:cs typeface="Calibri"/>
                <a:sym typeface="Calibri"/>
              </a:rPr>
              <a:t>Settling for Mediocrity</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01117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4"/>
          <p:cNvSpPr txBox="1">
            <a:spLocks noGrp="1"/>
          </p:cNvSpPr>
          <p:nvPr>
            <p:ph type="title"/>
          </p:nvPr>
        </p:nvSpPr>
        <p:spPr>
          <a:xfrm>
            <a:off x="1653363" y="365760"/>
            <a:ext cx="9367203" cy="11887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1) We get stuck and stay the course</a:t>
            </a:r>
            <a:endParaRPr/>
          </a:p>
        </p:txBody>
      </p:sp>
      <p:sp>
        <p:nvSpPr>
          <p:cNvPr id="127" name="Google Shape;127;p4"/>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8" name="Google Shape;128;p4"/>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9" name="Google Shape;129;p4"/>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4"/>
          <p:cNvSpPr txBox="1">
            <a:spLocks noGrp="1"/>
          </p:cNvSpPr>
          <p:nvPr>
            <p:ph type="body" idx="1"/>
          </p:nvPr>
        </p:nvSpPr>
        <p:spPr>
          <a:xfrm>
            <a:off x="1653363" y="2176272"/>
            <a:ext cx="9367204" cy="4041648"/>
          </a:xfrm>
          <a:prstGeom prst="rect">
            <a:avLst/>
          </a:prstGeom>
          <a:noFill/>
          <a:ln>
            <a:noFill/>
          </a:ln>
        </p:spPr>
        <p:txBody>
          <a:bodyPr spcFirstLastPara="1" wrap="square" lIns="91425" tIns="45700" rIns="91425" bIns="45700" anchor="t" anchorCtr="0">
            <a:normAutofit/>
          </a:bodyPr>
          <a:lstStyle/>
          <a:p>
            <a:pPr marL="228600" lvl="0" indent="-76200" algn="l" rtl="0">
              <a:lnSpc>
                <a:spcPct val="90000"/>
              </a:lnSpc>
              <a:spcBef>
                <a:spcPts val="0"/>
              </a:spcBef>
              <a:spcAft>
                <a:spcPts val="0"/>
              </a:spcAft>
              <a:buClr>
                <a:schemeClr val="dk1"/>
              </a:buClr>
              <a:buSzPts val="2400"/>
              <a:buNone/>
            </a:pPr>
            <a:endParaRPr sz="2400"/>
          </a:p>
        </p:txBody>
      </p:sp>
      <p:sp>
        <p:nvSpPr>
          <p:cNvPr id="131" name="Google Shape;131;p4"/>
          <p:cNvSpPr txBox="1"/>
          <p:nvPr/>
        </p:nvSpPr>
        <p:spPr>
          <a:xfrm>
            <a:off x="1581150" y="6036582"/>
            <a:ext cx="10515600" cy="745218"/>
          </a:xfrm>
          <a:prstGeom prst="rect">
            <a:avLst/>
          </a:prstGeom>
          <a:noFill/>
          <a:ln>
            <a:noFill/>
          </a:ln>
        </p:spPr>
        <p:txBody>
          <a:bodyPr spcFirstLastPara="1" wrap="square" lIns="91425" tIns="45700" rIns="91425" bIns="45700" anchor="ctr" anchorCtr="0">
            <a:normAutofit/>
          </a:bodyPr>
          <a:lstStyle/>
          <a:p>
            <a:pPr marL="0" marR="0" lvl="0" indent="0" algn="r" defTabSz="914400" rtl="0" eaLnBrk="0" fontAlgn="base" latinLnBrk="0" hangingPunct="0">
              <a:lnSpc>
                <a:spcPct val="90000"/>
              </a:lnSpc>
              <a:spcBef>
                <a:spcPts val="0"/>
              </a:spcBef>
              <a:spcAft>
                <a:spcPts val="0"/>
              </a:spcAft>
              <a:buClr>
                <a:srgbClr val="000000"/>
              </a:buClr>
              <a:buSzPts val="2800"/>
              <a:buFont typeface="Calibri"/>
              <a:buNone/>
              <a:tabLst/>
              <a:defRPr/>
            </a:pPr>
            <a:r>
              <a:rPr kumimoji="0" lang="en-US" sz="2800" b="0" i="0" u="none" strike="noStrike" kern="1200" cap="none" spc="0" normalizeH="0" baseline="0" noProof="0">
                <a:ln>
                  <a:noFill/>
                </a:ln>
                <a:solidFill>
                  <a:srgbClr val="000000"/>
                </a:solidFill>
                <a:effectLst/>
                <a:uLnTx/>
                <a:uFillTx/>
                <a:latin typeface="Calibri"/>
                <a:ea typeface="Calibri"/>
                <a:cs typeface="Calibri"/>
                <a:sym typeface="Calibri"/>
              </a:rPr>
              <a:t>Settling for Mediocrity</a:t>
            </a:r>
            <a:endParaRPr kumimoji="0"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81441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sp>
        <p:nvSpPr>
          <p:cNvPr id="136" name="Google Shape;136;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37" name="Google Shape;137;p5"/>
          <p:cNvPicPr preferRelativeResize="0"/>
          <p:nvPr/>
        </p:nvPicPr>
        <p:blipFill rotWithShape="1">
          <a:blip r:embed="rId3">
            <a:alphaModFix/>
          </a:blip>
          <a:srcRect t="40769" b="7999"/>
          <a:stretch/>
        </p:blipFill>
        <p:spPr>
          <a:xfrm>
            <a:off x="20" y="10"/>
            <a:ext cx="12191980" cy="4465973"/>
          </a:xfrm>
          <a:prstGeom prst="rect">
            <a:avLst/>
          </a:prstGeom>
          <a:noFill/>
          <a:ln>
            <a:noFill/>
          </a:ln>
        </p:spPr>
      </p:pic>
      <p:sp>
        <p:nvSpPr>
          <p:cNvPr id="138" name="Google Shape;138;p5"/>
          <p:cNvSpPr/>
          <p:nvPr/>
        </p:nvSpPr>
        <p:spPr>
          <a:xfrm>
            <a:off x="0" y="4119552"/>
            <a:ext cx="9382538"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p5"/>
          <p:cNvSpPr txBox="1"/>
          <p:nvPr/>
        </p:nvSpPr>
        <p:spPr>
          <a:xfrm>
            <a:off x="566928" y="4203278"/>
            <a:ext cx="8557193" cy="536063"/>
          </a:xfrm>
          <a:prstGeom prst="rect">
            <a:avLst/>
          </a:prstGeom>
          <a:noFill/>
          <a:ln>
            <a:noFill/>
          </a:ln>
        </p:spPr>
        <p:txBody>
          <a:bodyPr spcFirstLastPara="1" wrap="square" lIns="91425" tIns="45700" rIns="91425" bIns="45700" anchor="ctr" anchorCtr="0">
            <a:normAutofit/>
          </a:bodyPr>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Calibri"/>
                <a:ea typeface="Calibri"/>
                <a:cs typeface="Calibri"/>
                <a:sym typeface="Calibri"/>
              </a:rPr>
              <a:t>~ Judges 6:11, ESV</a:t>
            </a:r>
            <a:r>
              <a:rPr kumimoji="0" lang="en-US" sz="3200" b="0" i="1" u="none" strike="noStrike" kern="1200" cap="none" spc="0" normalizeH="0" baseline="0" noProof="0">
                <a:ln>
                  <a:noFill/>
                </a:ln>
                <a:solidFill>
                  <a:srgbClr val="FFFFFF"/>
                </a:solidFill>
                <a:effectLst/>
                <a:uLnTx/>
                <a:uFillTx/>
                <a:latin typeface="Calibri"/>
                <a:ea typeface="Calibri"/>
                <a:cs typeface="Calibri"/>
                <a:sym typeface="Calibri"/>
              </a:rPr>
              <a:t> </a:t>
            </a:r>
            <a:endParaRPr kumimoji="0" sz="3200" b="0" i="1"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5"/>
          <p:cNvSpPr txBox="1">
            <a:spLocks noGrp="1"/>
          </p:cNvSpPr>
          <p:nvPr>
            <p:ph type="body" idx="1"/>
          </p:nvPr>
        </p:nvSpPr>
        <p:spPr>
          <a:xfrm>
            <a:off x="566928" y="4956314"/>
            <a:ext cx="11058144" cy="1659639"/>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0"/>
              </a:spcBef>
              <a:spcAft>
                <a:spcPts val="0"/>
              </a:spcAft>
              <a:buClr>
                <a:schemeClr val="dk1"/>
              </a:buClr>
              <a:buSzPts val="2800"/>
              <a:buNone/>
            </a:pPr>
            <a:r>
              <a:rPr lang="en-US" b="1" u="none" strike="noStrike"/>
              <a:t>11</a:t>
            </a:r>
            <a:r>
              <a:rPr lang="en-US" u="none" strike="noStrike"/>
              <a:t> </a:t>
            </a:r>
            <a:r>
              <a:rPr lang="en-US"/>
              <a:t>Now the angel of the </a:t>
            </a:r>
            <a:r>
              <a:rPr lang="en-US" cap="small"/>
              <a:t>Lord</a:t>
            </a:r>
            <a:r>
              <a:rPr lang="en-US"/>
              <a:t> came and sat under the terebinth at Ophrah, which belonged to Joash the Abiezrite, while his son Gideon was beating out wheat in the winepress to hide it from the Midianites. </a:t>
            </a:r>
            <a:r>
              <a:rPr lang="en-US" sz="1700"/>
              <a:t/>
            </a:r>
            <a:br>
              <a:rPr lang="en-US" sz="1700"/>
            </a:br>
            <a:endParaRPr sz="1700"/>
          </a:p>
          <a:p>
            <a:pPr marL="228600" lvl="0" indent="-120650" algn="l" rtl="0">
              <a:lnSpc>
                <a:spcPct val="90000"/>
              </a:lnSpc>
              <a:spcBef>
                <a:spcPts val="2000"/>
              </a:spcBef>
              <a:spcAft>
                <a:spcPts val="0"/>
              </a:spcAft>
              <a:buClr>
                <a:schemeClr val="dk1"/>
              </a:buClr>
              <a:buSzPts val="1700"/>
              <a:buNone/>
            </a:pPr>
            <a:endParaRPr sz="1700"/>
          </a:p>
        </p:txBody>
      </p:sp>
    </p:spTree>
    <p:extLst>
      <p:ext uri="{BB962C8B-B14F-4D97-AF65-F5344CB8AC3E}">
        <p14:creationId xmlns:p14="http://schemas.microsoft.com/office/powerpoint/2010/main" val="1690768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sp>
        <p:nvSpPr>
          <p:cNvPr id="145" name="Google Shape;145;p6"/>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46" name="Google Shape;146;p6"/>
          <p:cNvPicPr preferRelativeResize="0">
            <a:picLocks noGrp="1"/>
          </p:cNvPicPr>
          <p:nvPr>
            <p:ph type="body" idx="1"/>
          </p:nvPr>
        </p:nvPicPr>
        <p:blipFill rotWithShape="1">
          <a:blip r:embed="rId3">
            <a:alphaModFix/>
          </a:blip>
          <a:srcRect t="461"/>
          <a:stretch/>
        </p:blipFill>
        <p:spPr>
          <a:xfrm>
            <a:off x="20" y="1282"/>
            <a:ext cx="12191980" cy="6856718"/>
          </a:xfrm>
          <a:prstGeom prst="rect">
            <a:avLst/>
          </a:prstGeom>
          <a:noFill/>
          <a:ln>
            <a:noFill/>
          </a:ln>
        </p:spPr>
      </p:pic>
    </p:spTree>
    <p:extLst>
      <p:ext uri="{BB962C8B-B14F-4D97-AF65-F5344CB8AC3E}">
        <p14:creationId xmlns:p14="http://schemas.microsoft.com/office/powerpoint/2010/main" val="4179122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
        <p:cNvGrpSpPr/>
        <p:nvPr/>
      </p:nvGrpSpPr>
      <p:grpSpPr>
        <a:xfrm>
          <a:off x="0" y="0"/>
          <a:ext cx="0" cy="0"/>
          <a:chOff x="0" y="0"/>
          <a:chExt cx="0" cy="0"/>
        </a:xfrm>
      </p:grpSpPr>
      <p:sp>
        <p:nvSpPr>
          <p:cNvPr id="151" name="Google Shape;151;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52" name="Google Shape;152;p7" descr="This Guy Got Completely Naked for Yoga at Planet Fitness"/>
          <p:cNvPicPr preferRelativeResize="0"/>
          <p:nvPr/>
        </p:nvPicPr>
        <p:blipFill rotWithShape="1">
          <a:blip r:embed="rId3">
            <a:alphaModFix/>
          </a:blip>
          <a:srcRect t="12004" r="827" b="27366"/>
          <a:stretch/>
        </p:blipFill>
        <p:spPr>
          <a:xfrm>
            <a:off x="-23504" y="-14514"/>
            <a:ext cx="12225528" cy="4484459"/>
          </a:xfrm>
          <a:prstGeom prst="rect">
            <a:avLst/>
          </a:prstGeom>
          <a:noFill/>
          <a:ln>
            <a:noFill/>
          </a:ln>
        </p:spPr>
      </p:pic>
      <p:sp>
        <p:nvSpPr>
          <p:cNvPr id="153" name="Google Shape;153;p7"/>
          <p:cNvSpPr/>
          <p:nvPr/>
        </p:nvSpPr>
        <p:spPr>
          <a:xfrm>
            <a:off x="0" y="4119552"/>
            <a:ext cx="9382538"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4" name="Google Shape;154;p7"/>
          <p:cNvSpPr txBox="1"/>
          <p:nvPr/>
        </p:nvSpPr>
        <p:spPr>
          <a:xfrm>
            <a:off x="566928" y="4203278"/>
            <a:ext cx="8557193" cy="536063"/>
          </a:xfrm>
          <a:prstGeom prst="rect">
            <a:avLst/>
          </a:prstGeom>
          <a:noFill/>
          <a:ln>
            <a:noFill/>
          </a:ln>
        </p:spPr>
        <p:txBody>
          <a:bodyPr spcFirstLastPara="1" wrap="square" lIns="91425" tIns="45700" rIns="91425" bIns="45700" anchor="ctr" anchorCtr="0">
            <a:normAutofit/>
          </a:bodyPr>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Calibri"/>
                <a:ea typeface="Calibri"/>
                <a:cs typeface="Calibri"/>
                <a:sym typeface="Calibri"/>
              </a:rPr>
              <a:t>~ 1 Corinthians 4.3-4</a:t>
            </a:r>
            <a:endParaRPr kumimoji="0" sz="3200" b="0" i="1"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5" name="Google Shape;155;p7"/>
          <p:cNvSpPr txBox="1">
            <a:spLocks noGrp="1"/>
          </p:cNvSpPr>
          <p:nvPr>
            <p:ph type="body" idx="1"/>
          </p:nvPr>
        </p:nvSpPr>
        <p:spPr>
          <a:xfrm>
            <a:off x="566928" y="4956314"/>
            <a:ext cx="11058144" cy="153189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None/>
            </a:pPr>
            <a:r>
              <a:rPr lang="en-US" b="1" u="none" strike="noStrike"/>
              <a:t>3</a:t>
            </a:r>
            <a:r>
              <a:rPr lang="en-US" u="none" strike="noStrike"/>
              <a:t> But with me it is a very small thing that I should be judged by you or by any human court. In fact, I do not even judge myself. </a:t>
            </a:r>
            <a:r>
              <a:rPr lang="en-US" b="1" u="none" strike="noStrike"/>
              <a:t>4</a:t>
            </a:r>
            <a:r>
              <a:rPr lang="en-US" u="none" strike="noStrike"/>
              <a:t> For I am not aware of anything against myself, but I am not thereby acquitted. It is the Lord who judges me.</a:t>
            </a:r>
            <a:endParaRPr/>
          </a:p>
        </p:txBody>
      </p:sp>
    </p:spTree>
    <p:extLst>
      <p:ext uri="{BB962C8B-B14F-4D97-AF65-F5344CB8AC3E}">
        <p14:creationId xmlns:p14="http://schemas.microsoft.com/office/powerpoint/2010/main" val="3455741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61" name="Google Shape;161;p8" descr="Feeling Tired and Weary? Here a 3 Practical Ways to Rest In God"/>
          <p:cNvPicPr preferRelativeResize="0"/>
          <p:nvPr/>
        </p:nvPicPr>
        <p:blipFill rotWithShape="1">
          <a:blip r:embed="rId3">
            <a:alphaModFix/>
          </a:blip>
          <a:srcRect t="8424"/>
          <a:stretch/>
        </p:blipFill>
        <p:spPr>
          <a:xfrm>
            <a:off x="20" y="10"/>
            <a:ext cx="12191980" cy="4465973"/>
          </a:xfrm>
          <a:prstGeom prst="rect">
            <a:avLst/>
          </a:prstGeom>
          <a:noFill/>
          <a:ln>
            <a:noFill/>
          </a:ln>
        </p:spPr>
      </p:pic>
      <p:sp>
        <p:nvSpPr>
          <p:cNvPr id="162" name="Google Shape;162;p8"/>
          <p:cNvSpPr/>
          <p:nvPr/>
        </p:nvSpPr>
        <p:spPr>
          <a:xfrm>
            <a:off x="0" y="4119552"/>
            <a:ext cx="9382538"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3" name="Google Shape;163;p8"/>
          <p:cNvSpPr txBox="1"/>
          <p:nvPr/>
        </p:nvSpPr>
        <p:spPr>
          <a:xfrm>
            <a:off x="566928" y="4203278"/>
            <a:ext cx="8557193" cy="536063"/>
          </a:xfrm>
          <a:prstGeom prst="rect">
            <a:avLst/>
          </a:prstGeom>
          <a:noFill/>
          <a:ln>
            <a:noFill/>
          </a:ln>
        </p:spPr>
        <p:txBody>
          <a:bodyPr spcFirstLastPara="1" wrap="square" lIns="91425" tIns="45700" rIns="91425" bIns="45700" anchor="ctr" anchorCtr="0">
            <a:normAutofit/>
          </a:bodyPr>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Calibri"/>
                <a:ea typeface="Calibri"/>
                <a:cs typeface="Calibri"/>
                <a:sym typeface="Calibri"/>
              </a:rPr>
              <a:t>~ Galatians 6.9</a:t>
            </a:r>
            <a:endParaRPr kumimoji="0" sz="3200" b="0" i="1"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4" name="Google Shape;164;p8"/>
          <p:cNvSpPr txBox="1">
            <a:spLocks noGrp="1"/>
          </p:cNvSpPr>
          <p:nvPr>
            <p:ph type="body" idx="1"/>
          </p:nvPr>
        </p:nvSpPr>
        <p:spPr>
          <a:xfrm>
            <a:off x="566928" y="4956314"/>
            <a:ext cx="11058144" cy="153189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None/>
            </a:pPr>
            <a:r>
              <a:rPr lang="en-US" b="1" u="none" strike="noStrike"/>
              <a:t>9 </a:t>
            </a:r>
            <a:r>
              <a:rPr lang="en-US" u="none" strike="noStrike"/>
              <a:t>And let us not grow weary of doing good, for in due season we will reap, if we do not give up.</a:t>
            </a:r>
            <a:endParaRPr/>
          </a:p>
        </p:txBody>
      </p:sp>
    </p:spTree>
    <p:extLst>
      <p:ext uri="{BB962C8B-B14F-4D97-AF65-F5344CB8AC3E}">
        <p14:creationId xmlns:p14="http://schemas.microsoft.com/office/powerpoint/2010/main" val="341415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70" name="Google Shape;170;p9" descr="Tired? 4 simple ways to boost energy - Harvard Health Blog - Harvard Health  Publishing"/>
          <p:cNvPicPr preferRelativeResize="0"/>
          <p:nvPr/>
        </p:nvPicPr>
        <p:blipFill rotWithShape="1">
          <a:blip r:embed="rId3">
            <a:alphaModFix/>
          </a:blip>
          <a:srcRect l="1723" t="7238" r="1722" b="39681"/>
          <a:stretch/>
        </p:blipFill>
        <p:spPr>
          <a:xfrm>
            <a:off x="-1" y="0"/>
            <a:ext cx="12192001" cy="4470400"/>
          </a:xfrm>
          <a:prstGeom prst="rect">
            <a:avLst/>
          </a:prstGeom>
          <a:noFill/>
          <a:ln>
            <a:noFill/>
          </a:ln>
        </p:spPr>
      </p:pic>
      <p:sp>
        <p:nvSpPr>
          <p:cNvPr id="171" name="Google Shape;171;p9"/>
          <p:cNvSpPr/>
          <p:nvPr/>
        </p:nvSpPr>
        <p:spPr>
          <a:xfrm>
            <a:off x="0" y="4119552"/>
            <a:ext cx="9382538" cy="685800"/>
          </a:xfrm>
          <a:prstGeom prst="roundRect">
            <a:avLst>
              <a:gd name="adj" fmla="val 0"/>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2" name="Google Shape;172;p9"/>
          <p:cNvSpPr txBox="1"/>
          <p:nvPr/>
        </p:nvSpPr>
        <p:spPr>
          <a:xfrm>
            <a:off x="566928" y="4203278"/>
            <a:ext cx="8557193" cy="536063"/>
          </a:xfrm>
          <a:prstGeom prst="rect">
            <a:avLst/>
          </a:prstGeom>
          <a:noFill/>
          <a:ln>
            <a:noFill/>
          </a:ln>
        </p:spPr>
        <p:txBody>
          <a:bodyPr spcFirstLastPara="1" wrap="square" lIns="91425" tIns="45700" rIns="91425" bIns="45700" anchor="ctr" anchorCtr="0">
            <a:normAutofit/>
          </a:bodyPr>
          <a:lstStyle/>
          <a:p>
            <a:pPr marL="0" marR="0" lvl="0" indent="0" algn="l" defTabSz="914400" rtl="0" eaLnBrk="0" fontAlgn="base" latinLnBrk="0" hangingPunct="0">
              <a:lnSpc>
                <a:spcPct val="9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Calibri"/>
                <a:ea typeface="Calibri"/>
                <a:cs typeface="Calibri"/>
                <a:sym typeface="Calibri"/>
              </a:rPr>
              <a:t>~ 2 Thessalonians 3.13</a:t>
            </a:r>
            <a:endParaRPr kumimoji="0" sz="3200" b="0" i="1"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3" name="Google Shape;173;p9"/>
          <p:cNvSpPr txBox="1">
            <a:spLocks noGrp="1"/>
          </p:cNvSpPr>
          <p:nvPr>
            <p:ph type="body" idx="1"/>
          </p:nvPr>
        </p:nvSpPr>
        <p:spPr>
          <a:xfrm>
            <a:off x="566928" y="4956314"/>
            <a:ext cx="11058144" cy="153189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None/>
            </a:pPr>
            <a:r>
              <a:rPr lang="en-US" b="1" u="none" strike="noStrike"/>
              <a:t>13</a:t>
            </a:r>
            <a:r>
              <a:rPr lang="en-US" u="none" strike="noStrike"/>
              <a:t> As for you, brothers, do not grow weary in doing good.</a:t>
            </a:r>
            <a:endParaRPr/>
          </a:p>
        </p:txBody>
      </p:sp>
    </p:spTree>
    <p:extLst>
      <p:ext uri="{BB962C8B-B14F-4D97-AF65-F5344CB8AC3E}">
        <p14:creationId xmlns:p14="http://schemas.microsoft.com/office/powerpoint/2010/main" val="247636430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1158</Words>
  <Application>Microsoft Office PowerPoint</Application>
  <PresentationFormat>Widescreen</PresentationFormat>
  <Paragraphs>88</Paragraphs>
  <Slides>31</Slides>
  <Notes>31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0</vt:i4>
      </vt:variant>
      <vt:variant>
        <vt:lpstr>Slide Titles</vt:lpstr>
      </vt:variant>
      <vt:variant>
        <vt:i4>31</vt:i4>
      </vt:variant>
    </vt:vector>
  </HeadingPairs>
  <TitlesOfParts>
    <vt:vector size="35" baseType="lpstr">
      <vt:lpstr>Calibri</vt:lpstr>
      <vt:lpstr>Courier New</vt:lpstr>
      <vt:lpstr>Times New Roman</vt:lpstr>
      <vt:lpstr>Default Design</vt:lpstr>
      <vt:lpstr>Settling for Mediocrity</vt:lpstr>
      <vt:lpstr>PowerPoint Presentation</vt:lpstr>
      <vt:lpstr>PowerPoint Presentation</vt:lpstr>
      <vt:lpstr>1) We get stuck and stay the 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We get stuck and stay the course</vt:lpstr>
      <vt:lpstr>2) We don’t see our true potential</vt:lpstr>
      <vt:lpstr>PowerPoint Presentation</vt:lpstr>
      <vt:lpstr>PowerPoint Presentation</vt:lpstr>
      <vt:lpstr>PowerPoint Presentation</vt:lpstr>
      <vt:lpstr>PowerPoint Presentation</vt:lpstr>
      <vt:lpstr>PowerPoint Presentation</vt:lpstr>
      <vt:lpstr>PowerPoint Presentation</vt:lpstr>
      <vt:lpstr>2) We don’t see our true potential</vt:lpstr>
      <vt:lpstr>3) We rely on our own understanding</vt:lpstr>
      <vt:lpstr>PowerPoint Presentation</vt:lpstr>
      <vt:lpstr>PowerPoint Presentation</vt:lpstr>
      <vt:lpstr>PowerPoint Presentation</vt:lpstr>
      <vt:lpstr>PowerPoint Presentation</vt:lpstr>
      <vt:lpstr>PowerPoint Presentation</vt:lpstr>
      <vt:lpstr>3) We rely on our own understanding</vt:lpstr>
      <vt:lpstr>PowerPoint Presentation</vt:lpstr>
      <vt:lpstr>Think, Write, Pray, Talk</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Jace Kelley</dc:creator>
  <cp:lastModifiedBy>DellUser</cp:lastModifiedBy>
  <cp:revision>2</cp:revision>
  <dcterms:created xsi:type="dcterms:W3CDTF">2020-09-24T19:16:58Z</dcterms:created>
  <dcterms:modified xsi:type="dcterms:W3CDTF">2020-09-27T03:11:08Z</dcterms:modified>
</cp:coreProperties>
</file>