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62601-1284-4163-A147-D63A63F23B4C}"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D69B5-96E7-4D54-B9CA-63AB85721ABD}" type="slidenum">
              <a:rPr lang="en-US" smtClean="0"/>
              <a:t>‹#›</a:t>
            </a:fld>
            <a:endParaRPr lang="en-US"/>
          </a:p>
        </p:txBody>
      </p:sp>
    </p:spTree>
    <p:extLst>
      <p:ext uri="{BB962C8B-B14F-4D97-AF65-F5344CB8AC3E}">
        <p14:creationId xmlns:p14="http://schemas.microsoft.com/office/powerpoint/2010/main" val="152030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decided what you are willing to do in response to a pandemic.</a:t>
            </a:r>
          </a:p>
          <a:p>
            <a:endParaRPr lang="en-US" dirty="0"/>
          </a:p>
          <a:p>
            <a:r>
              <a:rPr lang="en-US" dirty="0"/>
              <a:t>What will you do to help save the souls of others? </a:t>
            </a:r>
          </a:p>
          <a:p>
            <a:endParaRPr lang="en-US" dirty="0"/>
          </a:p>
          <a:p>
            <a:r>
              <a:rPr lang="en-US" sz="1200" kern="1200" dirty="0">
                <a:solidFill>
                  <a:schemeClr val="tx1"/>
                </a:solidFill>
                <a:effectLst/>
                <a:latin typeface="+mn-lt"/>
                <a:ea typeface="+mn-ea"/>
                <a:cs typeface="+mn-cs"/>
              </a:rPr>
              <a:t>Genesis 2:16–17 </a:t>
            </a:r>
          </a:p>
          <a:p>
            <a:r>
              <a:rPr lang="en-US" sz="1200" kern="1200" dirty="0">
                <a:solidFill>
                  <a:schemeClr val="tx1"/>
                </a:solidFill>
                <a:effectLst/>
                <a:latin typeface="+mn-lt"/>
                <a:ea typeface="+mn-ea"/>
                <a:cs typeface="+mn-cs"/>
              </a:rPr>
              <a:t>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God commanded the man, saying, “From any tree of the garden you may eat freely; but from the tree of the knowledge of good and evil you shall not eat, for in the day that you eat from it you will surely die.” </a:t>
            </a:r>
          </a:p>
          <a:p>
            <a:endParaRPr lang="en-US" dirty="0"/>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D1CD039A-4A71-974E-8E78-4322D89C0737}" type="slidenum">
              <a:rPr lang="en-US" smtClean="0">
                <a:solidFill>
                  <a:prstClr val="black"/>
                </a:solidFill>
                <a:latin typeface="Calibri" panose="020F0502020204030204"/>
              </a:rPr>
              <a:pPr eaLnBrk="1" fontAlgn="auto" hangingPunct="1">
                <a:spcBef>
                  <a:spcPts val="0"/>
                </a:spcBef>
                <a:spcAft>
                  <a:spcPts val="0"/>
                </a:spcAft>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1205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was called to preach in 742 BC </a:t>
            </a:r>
          </a:p>
          <a:p>
            <a:r>
              <a:rPr lang="en-US" dirty="0"/>
              <a:t>The year is currently 721 BC </a:t>
            </a:r>
          </a:p>
          <a:p>
            <a:r>
              <a:rPr lang="en-US" dirty="0"/>
              <a:t>After 20 years of preaching to a people who won’t listen the word of the Lord comes to Isaiah to give him a three year assignment. </a:t>
            </a:r>
          </a:p>
          <a:p>
            <a:endParaRPr lang="en-US" dirty="0"/>
          </a:p>
          <a:p>
            <a:r>
              <a:rPr lang="en-US" sz="1200" kern="1200" dirty="0">
                <a:solidFill>
                  <a:schemeClr val="tx1"/>
                </a:solidFill>
                <a:effectLst/>
                <a:latin typeface="+mn-lt"/>
                <a:ea typeface="+mn-ea"/>
                <a:cs typeface="+mn-cs"/>
              </a:rPr>
              <a:t>Hosea 1:2 </a:t>
            </a:r>
          </a:p>
          <a:p>
            <a:r>
              <a:rPr lang="en-US" sz="1200" kern="1200" dirty="0">
                <a:solidFill>
                  <a:schemeClr val="tx1"/>
                </a:solidFill>
                <a:effectLst/>
                <a:latin typeface="+mn-lt"/>
                <a:ea typeface="+mn-ea"/>
                <a:cs typeface="+mn-cs"/>
              </a:rPr>
              <a:t>When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first spoke through Hosea,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said to Hosea, “Go, take to yourself a wife of harlotry and </a:t>
            </a:r>
            <a:r>
              <a:rPr lang="en-US" sz="1200" i="1" kern="1200" dirty="0">
                <a:solidFill>
                  <a:schemeClr val="tx1"/>
                </a:solidFill>
                <a:effectLst/>
                <a:latin typeface="+mn-lt"/>
                <a:ea typeface="+mn-ea"/>
                <a:cs typeface="+mn-cs"/>
              </a:rPr>
              <a:t>have</a:t>
            </a:r>
            <a:r>
              <a:rPr lang="en-US" sz="1200" kern="1200" dirty="0">
                <a:solidFill>
                  <a:schemeClr val="tx1"/>
                </a:solidFill>
                <a:effectLst/>
                <a:latin typeface="+mn-lt"/>
                <a:ea typeface="+mn-ea"/>
                <a:cs typeface="+mn-cs"/>
              </a:rPr>
              <a:t> children of harlotry; for the land commits flagrant harlotry, forsaking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Ezekiel 4:4–5 </a:t>
            </a:r>
          </a:p>
          <a:p>
            <a:r>
              <a:rPr lang="en-US" sz="1200" kern="1200" dirty="0">
                <a:solidFill>
                  <a:schemeClr val="tx1"/>
                </a:solidFill>
                <a:effectLst/>
                <a:latin typeface="+mn-lt"/>
                <a:ea typeface="+mn-ea"/>
                <a:cs typeface="+mn-cs"/>
              </a:rPr>
              <a:t>“As for you, lie down on your left side and lay the iniquity of the house of Israel on it; you shall bear their iniquity for the number of days that you lie on it. “For I have assigned you a number of days corresponding to the years of their iniquity, three hundred and ninety days; thus you shall bear the iniquity of the house of Israel.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Matthew 11:11 </a:t>
            </a:r>
          </a:p>
          <a:p>
            <a:r>
              <a:rPr lang="en-US" sz="1200" kern="1200" dirty="0">
                <a:solidFill>
                  <a:schemeClr val="tx1"/>
                </a:solidFill>
                <a:effectLst/>
                <a:latin typeface="+mn-lt"/>
                <a:ea typeface="+mn-ea"/>
                <a:cs typeface="+mn-cs"/>
              </a:rPr>
              <a:t>“Truly I say to you, among those born of women there has not arisen </a:t>
            </a:r>
            <a:r>
              <a:rPr lang="en-US" sz="1200" i="1" kern="1200" dirty="0">
                <a:solidFill>
                  <a:schemeClr val="tx1"/>
                </a:solidFill>
                <a:effectLst/>
                <a:latin typeface="+mn-lt"/>
                <a:ea typeface="+mn-ea"/>
                <a:cs typeface="+mn-cs"/>
              </a:rPr>
              <a:t>anyone</a:t>
            </a:r>
            <a:r>
              <a:rPr lang="en-US" sz="1200" kern="1200" dirty="0">
                <a:solidFill>
                  <a:schemeClr val="tx1"/>
                </a:solidFill>
                <a:effectLst/>
                <a:latin typeface="+mn-lt"/>
                <a:ea typeface="+mn-ea"/>
                <a:cs typeface="+mn-cs"/>
              </a:rPr>
              <a:t> greater than John the Baptist! Yet the one who is least in the kingdom of heaven is greater than he.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D1CD039A-4A71-974E-8E78-4322D89C0737}" type="slidenum">
              <a:rPr lang="en-US" smtClean="0">
                <a:solidFill>
                  <a:prstClr val="black"/>
                </a:solidFill>
                <a:latin typeface="Calibri" panose="020F0502020204030204"/>
              </a:rPr>
              <a:pPr eaLnBrk="1" fontAlgn="auto" hangingPunct="1">
                <a:spcBef>
                  <a:spcPts val="0"/>
                </a:spcBef>
                <a:spcAft>
                  <a:spcPts val="0"/>
                </a:spcAft>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9041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it for something greater</a:t>
            </a:r>
          </a:p>
          <a:p>
            <a:endParaRPr lang="en-US" dirty="0"/>
          </a:p>
          <a:p>
            <a:r>
              <a:rPr lang="en-US" dirty="0"/>
              <a:t>Give it to God for His purpose</a:t>
            </a:r>
          </a:p>
          <a:p>
            <a:endParaRPr lang="en-US" dirty="0"/>
          </a:p>
          <a:p>
            <a:r>
              <a:rPr lang="en-US" dirty="0"/>
              <a:t>Rise to the calling of God</a:t>
            </a:r>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D1CD039A-4A71-974E-8E78-4322D89C0737}" type="slidenum">
              <a:rPr lang="en-US" smtClean="0">
                <a:solidFill>
                  <a:prstClr val="black"/>
                </a:solidFill>
                <a:latin typeface="Calibri" panose="020F0502020204030204"/>
              </a:rPr>
              <a:pPr eaLnBrk="1" fontAlgn="auto" hangingPunct="1">
                <a:spcBef>
                  <a:spcPts val="0"/>
                </a:spcBef>
                <a:spcAft>
                  <a:spcPts val="0"/>
                </a:spcAft>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68539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it for something greater</a:t>
            </a:r>
          </a:p>
          <a:p>
            <a:endParaRPr lang="en-US" dirty="0"/>
          </a:p>
          <a:p>
            <a:r>
              <a:rPr lang="en-US" dirty="0"/>
              <a:t>Give it to God for His purpose</a:t>
            </a:r>
          </a:p>
          <a:p>
            <a:endParaRPr lang="en-US" dirty="0"/>
          </a:p>
          <a:p>
            <a:r>
              <a:rPr lang="en-US" dirty="0"/>
              <a:t>Rise to the calling of God</a:t>
            </a:r>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D1CD039A-4A71-974E-8E78-4322D89C0737}" type="slidenum">
              <a:rPr lang="en-US" smtClean="0">
                <a:solidFill>
                  <a:prstClr val="black"/>
                </a:solidFill>
                <a:latin typeface="Calibri" panose="020F0502020204030204"/>
              </a:rPr>
              <a:pPr eaLnBrk="1" fontAlgn="auto" hangingPunct="1">
                <a:spcBef>
                  <a:spcPts val="0"/>
                </a:spcBef>
                <a:spcAft>
                  <a:spcPts val="0"/>
                </a:spcAft>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23016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do for the body of Christ what you have done for the body of flesh?</a:t>
            </a:r>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D1CD039A-4A71-974E-8E78-4322D89C0737}" type="slidenum">
              <a:rPr lang="en-US" smtClean="0">
                <a:solidFill>
                  <a:prstClr val="black"/>
                </a:solidFill>
                <a:latin typeface="Calibri" panose="020F0502020204030204"/>
              </a:rPr>
              <a:pPr eaLnBrk="1" fontAlgn="auto" hangingPunct="1">
                <a:spcBef>
                  <a:spcPts val="0"/>
                </a:spcBef>
                <a:spcAft>
                  <a:spcPts val="0"/>
                </a:spcAft>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48356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F7F45-793B-AC44-8F47-8A6CAF471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B468CC0-70B2-DB4C-8D6E-8F407A18A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CDA4D-1D9D-D846-B3F6-ED9875B24D88}"/>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88ACA56-1FB3-B44B-ADFE-C5C1373A09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FB982A0-0B67-8D47-A890-D0C7B8AB1F93}"/>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8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926CC-172B-2E48-B669-B3160493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591B40-B757-4446-9F33-E0C45753B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A93DE-42B8-B245-9EF1-62E6A5F50267}"/>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E2DD002-9818-A54C-9613-754D87F41C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978032B-3987-F14C-8454-EDD3BEAF56CD}"/>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DD0B9-4882-5D43-889F-04DF8A8C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2C39E-F11A-4E47-9E36-C9E3336A7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8CEF3-9D6D-8B45-B8BE-A79F4785DD0B}"/>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5BD236-F232-3C42-A304-376BEB98AAB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B3F7F37-2726-464E-B3DF-A4A96B3FDA8A}"/>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34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5669F-8F2F-DF4E-B951-6A8257360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8A8375-59A1-F242-AF2B-F91CDA58B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38C95-2F0B-1A4A-B978-A93B5D2B8C39}"/>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FA92004-8982-C14F-84FC-0FAF1F031C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6CB189-49C7-7049-B151-EB9083642767}"/>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92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D1C3-58DF-BA43-A015-E778BCADD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3A9592-0911-5449-951B-C80750B93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E2B50E-1AC9-DF4F-8143-F2AA1E41A78F}"/>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857E32A-7AAB-5C4E-A0AD-51FBE796BB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1BF6BD-C306-234F-89AE-14F31DB2664F}"/>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68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3F9AF-5087-2742-BFB2-574EF98FA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873436-CF2B-0244-957D-6C021EB1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7282A-4519-F140-ABB4-F32B1ACD4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C4D3DB-CDED-B946-A2D4-4792D49CCEC1}"/>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EEBD61B-3181-AB48-82C3-1F0BFBCC70B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F9A4C7D-A20C-3544-9812-892D160D8ECE}"/>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8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D371-3DCD-564B-9984-88D5CA902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8ACEC6-DB0B-9645-858C-87E6AA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83B3D9-5247-004F-80BE-12AB3DE52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5CA9C0-E1C3-2F4D-8232-9611BFDDD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21DCDF-F332-3A41-A44F-C59933A4F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157328-7D1C-C04A-AFA8-FF71A0EED423}"/>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E175477-1FFF-D740-BA60-0202A9ED14F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B3988EE6-B60A-434C-9310-3D7812EAFADA}"/>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7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ECE6E-8E44-A04C-AF84-6404E2C12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43103-68D6-3E45-846A-CF07BE7BF034}"/>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5BBE649-A891-5C48-B68B-95AF0C4EBD0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F1AC439-C301-EE47-9197-A1A7F903066A}"/>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74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39C583-57F6-284C-BDA9-B9556938B79F}"/>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845E712B-8BA3-3548-AE74-6ED83C4DB1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E06C90B-34E0-1E42-9162-71B64C54770E}"/>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18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0E2E-93A9-0349-A4FD-2697CF4D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7B6B3A-987C-284C-8F92-3067A6520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7E4B38-2C27-B843-B5C2-D3D23C3B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F7374C-15D3-BF46-9F0F-ABEDFEF5EC75}"/>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EB15F15-401B-F347-A2F7-FC2C5620C8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E846B8B-33C9-0F47-A2F1-C242D8C1B881}"/>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28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85053-57CA-6249-983E-58AA7D4BC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79B6A1-4DE0-9E4A-A902-35E4D1A7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13BD85-8B79-6A41-A096-DC7775265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492DA9-5F3B-3647-B500-482A39306037}"/>
              </a:ext>
            </a:extLst>
          </p:cNvPr>
          <p:cNvSpPr>
            <a:spLocks noGrp="1"/>
          </p:cNvSpPr>
          <p:nvPr>
            <p:ph type="dt" sz="half" idx="10"/>
          </p:nvPr>
        </p:nvSpPr>
        <p:spPr/>
        <p:txBody>
          <a:bodyPr/>
          <a:lstStyle/>
          <a:p>
            <a:fld id="{401BF887-3DC4-CB40-814E-15EECDC54328}"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F1AFC35-E2EF-D846-B830-D797B551628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8577C48-ACD9-7141-8D2E-16C7D8713367}"/>
              </a:ext>
            </a:extLst>
          </p:cNvPr>
          <p:cNvSpPr>
            <a:spLocks noGrp="1"/>
          </p:cNvSpPr>
          <p:nvPr>
            <p:ph type="sldNum" sz="quarter" idx="12"/>
          </p:nvPr>
        </p:nvSpPr>
        <p:spPr/>
        <p:txBody>
          <a:bodyPr/>
          <a:lstStyle/>
          <a:p>
            <a:fld id="{0900EE7E-723B-C146-B6D4-B12E6B25D4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01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D10D12-5B9B-1F4B-8572-7E99EA9E7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89E7FC-E383-584C-A26E-6AF18EBE9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46A47-2E45-8B4D-9174-D33120A63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401BF887-3DC4-CB40-814E-15EECDC54328}" type="datetimeFigureOut">
              <a:rPr lang="en-US" smtClean="0">
                <a:solidFill>
                  <a:prstClr val="black">
                    <a:tint val="75000"/>
                  </a:prstClr>
                </a:solidFill>
                <a:latin typeface="Times New Roman" panose="02020603050405020304" pitchFamily="18" charset="0"/>
              </a:rPr>
              <a:pPr eaLnBrk="0" fontAlgn="base" hangingPunct="0">
                <a:spcBef>
                  <a:spcPct val="0"/>
                </a:spcBef>
                <a:spcAft>
                  <a:spcPct val="0"/>
                </a:spcAft>
              </a:pPr>
              <a:t>9/9/2020</a:t>
            </a:fld>
            <a:endParaRPr lang="en-US">
              <a:solidFill>
                <a:prstClr val="black">
                  <a:tint val="75000"/>
                </a:prstClr>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xmlns="" id="{D9B1BA8F-155A-4042-9F3E-D6A0C455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2E2051AB-5ABF-1749-A95D-6C3CD5905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900EE7E-723B-C146-B6D4-B12E6B25D4C9}" type="slidenum">
              <a:rPr lang="en-US" smtClean="0">
                <a:solidFill>
                  <a:prstClr val="black">
                    <a:tint val="75000"/>
                  </a:prstClr>
                </a:solidFill>
                <a:latin typeface="Times New Roman" panose="02020603050405020304" pitchFamily="18" charset="0"/>
              </a:rPr>
              <a:pPr eaLnBrk="0" fontAlgn="base" hangingPunct="0">
                <a:spcBef>
                  <a:spcPct val="0"/>
                </a:spcBef>
                <a:spcAft>
                  <a:spcPct val="0"/>
                </a:spcAft>
              </a:pPr>
              <a:t>‹#›</a:t>
            </a:fld>
            <a:endParaRPr 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609150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EC68D80-2478-C440-BDA0-25D7BD45A2C2}"/>
              </a:ext>
            </a:extLst>
          </p:cNvPr>
          <p:cNvPicPr>
            <a:picLocks noChangeAspect="1"/>
          </p:cNvPicPr>
          <p:nvPr/>
        </p:nvPicPr>
        <p:blipFill rotWithShape="1">
          <a:blip r:embed="rId2"/>
          <a:srcRect l="2716" r="2716"/>
          <a:stretch/>
        </p:blipFill>
        <p:spPr>
          <a:xfrm>
            <a:off x="-1" y="0"/>
            <a:ext cx="12192001" cy="6858000"/>
          </a:xfrm>
          <a:prstGeom prst="rect">
            <a:avLst/>
          </a:prstGeom>
        </p:spPr>
      </p:pic>
      <p:sp>
        <p:nvSpPr>
          <p:cNvPr id="3" name="TextBox 2">
            <a:extLst>
              <a:ext uri="{FF2B5EF4-FFF2-40B4-BE49-F238E27FC236}">
                <a16:creationId xmlns:a16="http://schemas.microsoft.com/office/drawing/2014/main" xmlns="" id="{2E151FD4-25BC-C745-853C-D19E90CD7B4B}"/>
              </a:ext>
            </a:extLst>
          </p:cNvPr>
          <p:cNvSpPr txBox="1"/>
          <p:nvPr/>
        </p:nvSpPr>
        <p:spPr>
          <a:xfrm>
            <a:off x="1609724" y="5029200"/>
            <a:ext cx="8972550" cy="1015663"/>
          </a:xfrm>
          <a:prstGeom prst="rect">
            <a:avLst/>
          </a:prstGeom>
          <a:noFill/>
        </p:spPr>
        <p:txBody>
          <a:bodyPr wrap="square" rtlCol="0">
            <a:spAutoFit/>
          </a:bodyPr>
          <a:lstStyle/>
          <a:p>
            <a:pPr algn="ctr">
              <a:defRPr/>
            </a:pPr>
            <a:r>
              <a:rPr lang="en-US" sz="6000" dirty="0">
                <a:solidFill>
                  <a:prstClr val="white"/>
                </a:solidFill>
                <a:effectLst>
                  <a:outerShdw blurRad="50800" dist="50800" dir="5400000" algn="ctr" rotWithShape="0">
                    <a:prstClr val="black"/>
                  </a:outerShdw>
                </a:effectLst>
                <a:latin typeface="Perpetua" panose="02020502060401020303" pitchFamily="18" charset="77"/>
              </a:rPr>
              <a:t>What are you willing to do?</a:t>
            </a:r>
          </a:p>
        </p:txBody>
      </p:sp>
      <p:sp>
        <p:nvSpPr>
          <p:cNvPr id="4" name="TextBox 3">
            <a:extLst>
              <a:ext uri="{FF2B5EF4-FFF2-40B4-BE49-F238E27FC236}">
                <a16:creationId xmlns:a16="http://schemas.microsoft.com/office/drawing/2014/main" xmlns="" id="{FAE4157B-C3A3-E84C-8CF4-D3883A7574C8}"/>
              </a:ext>
            </a:extLst>
          </p:cNvPr>
          <p:cNvSpPr txBox="1"/>
          <p:nvPr/>
        </p:nvSpPr>
        <p:spPr>
          <a:xfrm>
            <a:off x="2733674" y="6044863"/>
            <a:ext cx="6724650" cy="646331"/>
          </a:xfrm>
          <a:prstGeom prst="rect">
            <a:avLst/>
          </a:prstGeom>
          <a:noFill/>
        </p:spPr>
        <p:txBody>
          <a:bodyPr wrap="square" rtlCol="0">
            <a:spAutoFit/>
          </a:bodyPr>
          <a:lstStyle/>
          <a:p>
            <a:pPr algn="ctr">
              <a:defRPr/>
            </a:pPr>
            <a:r>
              <a:rPr lang="en-US" sz="3600" dirty="0">
                <a:solidFill>
                  <a:prstClr val="white"/>
                </a:solidFill>
                <a:effectLst>
                  <a:outerShdw blurRad="50800" dist="50800" dir="5400000" algn="ctr" rotWithShape="0">
                    <a:prstClr val="black"/>
                  </a:outerShdw>
                </a:effectLst>
              </a:rPr>
              <a:t>Hebrews 10:34-39</a:t>
            </a:r>
          </a:p>
        </p:txBody>
      </p:sp>
    </p:spTree>
    <p:extLst>
      <p:ext uri="{BB962C8B-B14F-4D97-AF65-F5344CB8AC3E}">
        <p14:creationId xmlns:p14="http://schemas.microsoft.com/office/powerpoint/2010/main" val="344890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EC68D80-2478-C440-BDA0-25D7BD45A2C2}"/>
              </a:ext>
            </a:extLst>
          </p:cNvPr>
          <p:cNvPicPr>
            <a:picLocks noChangeAspect="1"/>
          </p:cNvPicPr>
          <p:nvPr/>
        </p:nvPicPr>
        <p:blipFill rotWithShape="1">
          <a:blip r:embed="rId3"/>
          <a:srcRect l="2716" r="2716"/>
          <a:stretch/>
        </p:blipFill>
        <p:spPr>
          <a:xfrm>
            <a:off x="0" y="17046"/>
            <a:ext cx="12192001" cy="6858000"/>
          </a:xfrm>
          <a:prstGeom prst="rect">
            <a:avLst/>
          </a:prstGeom>
        </p:spPr>
      </p:pic>
      <p:sp>
        <p:nvSpPr>
          <p:cNvPr id="4" name="TextBox 3">
            <a:extLst>
              <a:ext uri="{FF2B5EF4-FFF2-40B4-BE49-F238E27FC236}">
                <a16:creationId xmlns:a16="http://schemas.microsoft.com/office/drawing/2014/main" xmlns="" id="{FAE4157B-C3A3-E84C-8CF4-D3883A7574C8}"/>
              </a:ext>
            </a:extLst>
          </p:cNvPr>
          <p:cNvSpPr txBox="1"/>
          <p:nvPr/>
        </p:nvSpPr>
        <p:spPr>
          <a:xfrm>
            <a:off x="0" y="17046"/>
            <a:ext cx="12192001" cy="646331"/>
          </a:xfrm>
          <a:prstGeom prst="rect">
            <a:avLst/>
          </a:prstGeom>
          <a:noFill/>
        </p:spPr>
        <p:txBody>
          <a:bodyPr wrap="square" rtlCol="0">
            <a:spAutoFit/>
          </a:bodyPr>
          <a:lstStyle/>
          <a:p>
            <a:pPr algn="ctr">
              <a:defRPr/>
            </a:pPr>
            <a:r>
              <a:rPr lang="en-US" sz="3600" dirty="0">
                <a:solidFill>
                  <a:prstClr val="black"/>
                </a:solidFill>
              </a:rPr>
              <a:t>Will </a:t>
            </a:r>
            <a:r>
              <a:rPr lang="en-US" sz="3600" b="1" dirty="0">
                <a:solidFill>
                  <a:prstClr val="black"/>
                </a:solidFill>
              </a:rPr>
              <a:t>you</a:t>
            </a:r>
            <a:r>
              <a:rPr lang="en-US" sz="3600" dirty="0">
                <a:solidFill>
                  <a:prstClr val="black"/>
                </a:solidFill>
              </a:rPr>
              <a:t> do for the </a:t>
            </a:r>
            <a:r>
              <a:rPr lang="en-US" sz="3600" b="1" dirty="0">
                <a:solidFill>
                  <a:prstClr val="black"/>
                </a:solidFill>
              </a:rPr>
              <a:t>soul</a:t>
            </a:r>
            <a:r>
              <a:rPr lang="en-US" sz="3600" dirty="0">
                <a:solidFill>
                  <a:prstClr val="black"/>
                </a:solidFill>
              </a:rPr>
              <a:t> what you </a:t>
            </a:r>
            <a:r>
              <a:rPr lang="en-US" sz="3600" b="1" dirty="0">
                <a:solidFill>
                  <a:prstClr val="black"/>
                </a:solidFill>
              </a:rPr>
              <a:t>have done</a:t>
            </a:r>
            <a:r>
              <a:rPr lang="en-US" sz="3600" dirty="0">
                <a:solidFill>
                  <a:prstClr val="black"/>
                </a:solidFill>
              </a:rPr>
              <a:t> for the body?</a:t>
            </a:r>
          </a:p>
        </p:txBody>
      </p:sp>
    </p:spTree>
    <p:extLst>
      <p:ext uri="{BB962C8B-B14F-4D97-AF65-F5344CB8AC3E}">
        <p14:creationId xmlns:p14="http://schemas.microsoft.com/office/powerpoint/2010/main" val="250829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845560-8488-6B40-B885-0FA7FF42AB1E}"/>
              </a:ext>
            </a:extLst>
          </p:cNvPr>
          <p:cNvSpPr txBox="1"/>
          <p:nvPr/>
        </p:nvSpPr>
        <p:spPr>
          <a:xfrm>
            <a:off x="1609724" y="166806"/>
            <a:ext cx="8972550" cy="1015663"/>
          </a:xfrm>
          <a:prstGeom prst="rect">
            <a:avLst/>
          </a:prstGeom>
          <a:noFill/>
        </p:spPr>
        <p:txBody>
          <a:bodyPr wrap="square" rtlCol="0">
            <a:spAutoFit/>
          </a:bodyPr>
          <a:lstStyle/>
          <a:p>
            <a:pPr algn="ctr">
              <a:defRPr/>
            </a:pPr>
            <a:r>
              <a:rPr lang="en-US" sz="6000" dirty="0">
                <a:solidFill>
                  <a:prstClr val="black"/>
                </a:solidFill>
                <a:latin typeface="Perpetua" panose="02020502060401020303" pitchFamily="18" charset="77"/>
              </a:rPr>
              <a:t>Pandemic Response</a:t>
            </a:r>
          </a:p>
        </p:txBody>
      </p:sp>
      <p:sp>
        <p:nvSpPr>
          <p:cNvPr id="3" name="TextBox 2">
            <a:extLst>
              <a:ext uri="{FF2B5EF4-FFF2-40B4-BE49-F238E27FC236}">
                <a16:creationId xmlns:a16="http://schemas.microsoft.com/office/drawing/2014/main" xmlns="" id="{EE6F920D-62C1-444F-B712-8E4B83967257}"/>
              </a:ext>
            </a:extLst>
          </p:cNvPr>
          <p:cNvSpPr txBox="1"/>
          <p:nvPr/>
        </p:nvSpPr>
        <p:spPr>
          <a:xfrm>
            <a:off x="753978" y="1412706"/>
            <a:ext cx="10684041" cy="4893647"/>
          </a:xfrm>
          <a:prstGeom prst="rect">
            <a:avLst/>
          </a:prstGeom>
          <a:noFill/>
        </p:spPr>
        <p:txBody>
          <a:bodyPr wrap="square" rtlCol="0">
            <a:spAutoFit/>
          </a:bodyPr>
          <a:lstStyle/>
          <a:p>
            <a:pPr marL="742950" indent="-742950">
              <a:spcAft>
                <a:spcPts val="1200"/>
              </a:spcAft>
              <a:buFontTx/>
              <a:buAutoNum type="arabicPeriod"/>
              <a:defRPr/>
            </a:pPr>
            <a:r>
              <a:rPr lang="en-US" sz="3600" dirty="0">
                <a:solidFill>
                  <a:prstClr val="black"/>
                </a:solidFill>
              </a:rPr>
              <a:t>Close a business</a:t>
            </a:r>
          </a:p>
          <a:p>
            <a:pPr marL="742950" indent="-742950">
              <a:spcAft>
                <a:spcPts val="1200"/>
              </a:spcAft>
              <a:buFontTx/>
              <a:buAutoNum type="arabicPeriod"/>
              <a:defRPr/>
            </a:pPr>
            <a:r>
              <a:rPr lang="en-US" sz="3600" dirty="0">
                <a:solidFill>
                  <a:prstClr val="black"/>
                </a:solidFill>
              </a:rPr>
              <a:t>Interrupt church services</a:t>
            </a:r>
          </a:p>
          <a:p>
            <a:pPr marL="742950" indent="-742950">
              <a:spcAft>
                <a:spcPts val="1200"/>
              </a:spcAft>
              <a:buFontTx/>
              <a:buAutoNum type="arabicPeriod"/>
              <a:defRPr/>
            </a:pPr>
            <a:r>
              <a:rPr lang="en-US" sz="3600" dirty="0">
                <a:solidFill>
                  <a:prstClr val="black"/>
                </a:solidFill>
              </a:rPr>
              <a:t>Change how we buy food (wash groceries)</a:t>
            </a:r>
          </a:p>
          <a:p>
            <a:pPr marL="742950" indent="-742950">
              <a:spcAft>
                <a:spcPts val="1200"/>
              </a:spcAft>
              <a:buFontTx/>
              <a:buAutoNum type="arabicPeriod"/>
              <a:defRPr/>
            </a:pPr>
            <a:r>
              <a:rPr lang="en-US" sz="3600" dirty="0">
                <a:solidFill>
                  <a:prstClr val="black"/>
                </a:solidFill>
              </a:rPr>
              <a:t>Learn to do online classes</a:t>
            </a:r>
          </a:p>
          <a:p>
            <a:pPr marL="742950" indent="-742950">
              <a:spcAft>
                <a:spcPts val="1200"/>
              </a:spcAft>
              <a:buFontTx/>
              <a:buAutoNum type="arabicPeriod"/>
              <a:defRPr/>
            </a:pPr>
            <a:r>
              <a:rPr lang="en-US" sz="3600" dirty="0">
                <a:solidFill>
                  <a:prstClr val="black"/>
                </a:solidFill>
              </a:rPr>
              <a:t>Cancel vacations</a:t>
            </a:r>
          </a:p>
          <a:p>
            <a:pPr marL="742950" indent="-742950">
              <a:spcAft>
                <a:spcPts val="1200"/>
              </a:spcAft>
              <a:buFontTx/>
              <a:buAutoNum type="arabicPeriod"/>
              <a:defRPr/>
            </a:pPr>
            <a:r>
              <a:rPr lang="en-US" sz="3600" dirty="0">
                <a:solidFill>
                  <a:prstClr val="black"/>
                </a:solidFill>
              </a:rPr>
              <a:t>Cancel planned sporting and social events</a:t>
            </a:r>
          </a:p>
          <a:p>
            <a:pPr marL="742950" indent="-742950">
              <a:spcAft>
                <a:spcPts val="1200"/>
              </a:spcAft>
              <a:buFontTx/>
              <a:buAutoNum type="arabicPeriod"/>
              <a:defRPr/>
            </a:pPr>
            <a:r>
              <a:rPr lang="en-US" sz="3600" dirty="0">
                <a:solidFill>
                  <a:prstClr val="black"/>
                </a:solidFill>
              </a:rPr>
              <a:t>Change routines of life</a:t>
            </a:r>
          </a:p>
        </p:txBody>
      </p:sp>
    </p:spTree>
    <p:extLst>
      <p:ext uri="{BB962C8B-B14F-4D97-AF65-F5344CB8AC3E}">
        <p14:creationId xmlns:p14="http://schemas.microsoft.com/office/powerpoint/2010/main" val="277539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845560-8488-6B40-B885-0FA7FF42AB1E}"/>
              </a:ext>
            </a:extLst>
          </p:cNvPr>
          <p:cNvSpPr txBox="1"/>
          <p:nvPr/>
        </p:nvSpPr>
        <p:spPr>
          <a:xfrm>
            <a:off x="1609724" y="166806"/>
            <a:ext cx="8972550" cy="1015663"/>
          </a:xfrm>
          <a:prstGeom prst="rect">
            <a:avLst/>
          </a:prstGeom>
          <a:noFill/>
        </p:spPr>
        <p:txBody>
          <a:bodyPr wrap="square" rtlCol="0">
            <a:spAutoFit/>
          </a:bodyPr>
          <a:lstStyle/>
          <a:p>
            <a:pPr algn="ctr">
              <a:defRPr/>
            </a:pPr>
            <a:r>
              <a:rPr lang="en-US" sz="6000" dirty="0">
                <a:solidFill>
                  <a:prstClr val="black"/>
                </a:solidFill>
                <a:latin typeface="Perpetua" panose="02020502060401020303" pitchFamily="18" charset="77"/>
              </a:rPr>
              <a:t>Pandemic Response</a:t>
            </a:r>
          </a:p>
        </p:txBody>
      </p:sp>
      <p:sp>
        <p:nvSpPr>
          <p:cNvPr id="3" name="TextBox 2">
            <a:extLst>
              <a:ext uri="{FF2B5EF4-FFF2-40B4-BE49-F238E27FC236}">
                <a16:creationId xmlns:a16="http://schemas.microsoft.com/office/drawing/2014/main" xmlns="" id="{EE6F920D-62C1-444F-B712-8E4B83967257}"/>
              </a:ext>
            </a:extLst>
          </p:cNvPr>
          <p:cNvSpPr txBox="1"/>
          <p:nvPr/>
        </p:nvSpPr>
        <p:spPr>
          <a:xfrm>
            <a:off x="753978" y="1352546"/>
            <a:ext cx="11121190" cy="5447645"/>
          </a:xfrm>
          <a:prstGeom prst="rect">
            <a:avLst/>
          </a:prstGeom>
          <a:noFill/>
        </p:spPr>
        <p:txBody>
          <a:bodyPr wrap="square" rtlCol="0">
            <a:spAutoFit/>
          </a:bodyPr>
          <a:lstStyle/>
          <a:p>
            <a:pPr marL="742950" indent="-742950">
              <a:spcAft>
                <a:spcPts val="1200"/>
              </a:spcAft>
              <a:buFont typeface="+mj-lt"/>
              <a:buAutoNum type="arabicPeriod" startAt="8"/>
              <a:defRPr/>
            </a:pPr>
            <a:r>
              <a:rPr lang="en-US" sz="3600" dirty="0">
                <a:solidFill>
                  <a:prstClr val="black"/>
                </a:solidFill>
              </a:rPr>
              <a:t>Search for information and try to educate others of risks and prevention</a:t>
            </a:r>
          </a:p>
          <a:p>
            <a:pPr marL="742950" indent="-742950">
              <a:spcAft>
                <a:spcPts val="1200"/>
              </a:spcAft>
              <a:buFont typeface="+mj-lt"/>
              <a:buAutoNum type="arabicPeriod" startAt="8"/>
              <a:defRPr/>
            </a:pPr>
            <a:r>
              <a:rPr lang="en-US" sz="3600" dirty="0">
                <a:solidFill>
                  <a:prstClr val="black"/>
                </a:solidFill>
              </a:rPr>
              <a:t>Have uncomfortable or confrontational conversations</a:t>
            </a:r>
          </a:p>
          <a:p>
            <a:pPr marL="742950" indent="-742950">
              <a:spcAft>
                <a:spcPts val="1200"/>
              </a:spcAft>
              <a:buFont typeface="+mj-lt"/>
              <a:buAutoNum type="arabicPeriod" startAt="8"/>
              <a:defRPr/>
            </a:pPr>
            <a:r>
              <a:rPr lang="en-US" sz="3600" dirty="0">
                <a:solidFill>
                  <a:prstClr val="black"/>
                </a:solidFill>
              </a:rPr>
              <a:t>Pray more</a:t>
            </a:r>
          </a:p>
          <a:p>
            <a:pPr marL="742950" indent="-742950">
              <a:spcAft>
                <a:spcPts val="1200"/>
              </a:spcAft>
              <a:buFont typeface="+mj-lt"/>
              <a:buAutoNum type="arabicPeriod" startAt="8"/>
              <a:defRPr/>
            </a:pPr>
            <a:r>
              <a:rPr lang="en-US" sz="3600" dirty="0">
                <a:solidFill>
                  <a:prstClr val="black"/>
                </a:solidFill>
              </a:rPr>
              <a:t>Avoid exposure at the cost of fun or comfort</a:t>
            </a:r>
          </a:p>
          <a:p>
            <a:pPr marL="742950" indent="-742950">
              <a:spcAft>
                <a:spcPts val="1200"/>
              </a:spcAft>
              <a:buFont typeface="+mj-lt"/>
              <a:buAutoNum type="arabicPeriod" startAt="8"/>
              <a:defRPr/>
            </a:pPr>
            <a:r>
              <a:rPr lang="en-US" sz="3600" dirty="0">
                <a:solidFill>
                  <a:prstClr val="black"/>
                </a:solidFill>
              </a:rPr>
              <a:t>Change personal interactions</a:t>
            </a:r>
          </a:p>
          <a:p>
            <a:pPr marL="742950" indent="-742950">
              <a:spcAft>
                <a:spcPts val="1200"/>
              </a:spcAft>
              <a:buFont typeface="+mj-lt"/>
              <a:buAutoNum type="arabicPeriod" startAt="8"/>
              <a:defRPr/>
            </a:pPr>
            <a:r>
              <a:rPr lang="en-US" sz="3600" dirty="0">
                <a:solidFill>
                  <a:prstClr val="black"/>
                </a:solidFill>
              </a:rPr>
              <a:t>Be outspoken on social media</a:t>
            </a:r>
          </a:p>
          <a:p>
            <a:pPr marL="742950" indent="-742950">
              <a:spcAft>
                <a:spcPts val="1200"/>
              </a:spcAft>
              <a:buFont typeface="+mj-lt"/>
              <a:buAutoNum type="arabicPeriod" startAt="8"/>
              <a:defRPr/>
            </a:pPr>
            <a:r>
              <a:rPr lang="en-US" sz="3600" dirty="0">
                <a:solidFill>
                  <a:prstClr val="black"/>
                </a:solidFill>
              </a:rPr>
              <a:t>Accept change, discomfort, learning</a:t>
            </a:r>
          </a:p>
        </p:txBody>
      </p:sp>
    </p:spTree>
    <p:extLst>
      <p:ext uri="{BB962C8B-B14F-4D97-AF65-F5344CB8AC3E}">
        <p14:creationId xmlns:p14="http://schemas.microsoft.com/office/powerpoint/2010/main" val="20364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845560-8488-6B40-B885-0FA7FF42AB1E}"/>
              </a:ext>
            </a:extLst>
          </p:cNvPr>
          <p:cNvSpPr txBox="1"/>
          <p:nvPr/>
        </p:nvSpPr>
        <p:spPr>
          <a:xfrm>
            <a:off x="1609724" y="166806"/>
            <a:ext cx="8972550" cy="1015663"/>
          </a:xfrm>
          <a:prstGeom prst="rect">
            <a:avLst/>
          </a:prstGeom>
          <a:noFill/>
        </p:spPr>
        <p:txBody>
          <a:bodyPr wrap="square" rtlCol="0">
            <a:spAutoFit/>
          </a:bodyPr>
          <a:lstStyle/>
          <a:p>
            <a:pPr algn="ctr">
              <a:defRPr/>
            </a:pPr>
            <a:r>
              <a:rPr lang="en-US" sz="6000" dirty="0">
                <a:solidFill>
                  <a:prstClr val="black"/>
                </a:solidFill>
                <a:latin typeface="Perpetua" panose="02020502060401020303" pitchFamily="18" charset="77"/>
              </a:rPr>
              <a:t>Pandemic Response</a:t>
            </a:r>
          </a:p>
        </p:txBody>
      </p:sp>
      <p:sp>
        <p:nvSpPr>
          <p:cNvPr id="3" name="TextBox 2">
            <a:extLst>
              <a:ext uri="{FF2B5EF4-FFF2-40B4-BE49-F238E27FC236}">
                <a16:creationId xmlns:a16="http://schemas.microsoft.com/office/drawing/2014/main" xmlns="" id="{EE6F920D-62C1-444F-B712-8E4B83967257}"/>
              </a:ext>
            </a:extLst>
          </p:cNvPr>
          <p:cNvSpPr txBox="1"/>
          <p:nvPr/>
        </p:nvSpPr>
        <p:spPr>
          <a:xfrm>
            <a:off x="753978" y="1410355"/>
            <a:ext cx="10684041" cy="5447645"/>
          </a:xfrm>
          <a:prstGeom prst="rect">
            <a:avLst/>
          </a:prstGeom>
          <a:noFill/>
        </p:spPr>
        <p:txBody>
          <a:bodyPr wrap="square" rtlCol="0">
            <a:spAutoFit/>
          </a:bodyPr>
          <a:lstStyle/>
          <a:p>
            <a:pPr marL="742950" indent="-742950">
              <a:spcAft>
                <a:spcPts val="1200"/>
              </a:spcAft>
              <a:buFont typeface="+mj-lt"/>
              <a:buAutoNum type="arabicPeriod" startAt="15"/>
              <a:defRPr/>
            </a:pPr>
            <a:r>
              <a:rPr lang="en-US" sz="3600" dirty="0">
                <a:solidFill>
                  <a:prstClr val="black"/>
                </a:solidFill>
              </a:rPr>
              <a:t>Emphasize “what is the loving thing to do”</a:t>
            </a:r>
          </a:p>
          <a:p>
            <a:pPr marL="742950" indent="-742950">
              <a:spcAft>
                <a:spcPts val="1200"/>
              </a:spcAft>
              <a:buFont typeface="+mj-lt"/>
              <a:buAutoNum type="arabicPeriod" startAt="15"/>
              <a:defRPr/>
            </a:pPr>
            <a:r>
              <a:rPr lang="en-US" sz="3600" dirty="0">
                <a:solidFill>
                  <a:prstClr val="black"/>
                </a:solidFill>
              </a:rPr>
              <a:t>Flatten the curve</a:t>
            </a:r>
          </a:p>
          <a:p>
            <a:pPr marL="742950" indent="-742950">
              <a:spcAft>
                <a:spcPts val="1200"/>
              </a:spcAft>
              <a:buFont typeface="+mj-lt"/>
              <a:buAutoNum type="arabicPeriod" startAt="15"/>
              <a:defRPr/>
            </a:pPr>
            <a:r>
              <a:rPr lang="en-US" sz="3600" dirty="0">
                <a:solidFill>
                  <a:prstClr val="black"/>
                </a:solidFill>
              </a:rPr>
              <a:t>Eat out less</a:t>
            </a:r>
          </a:p>
          <a:p>
            <a:pPr marL="742950" indent="-742950">
              <a:spcAft>
                <a:spcPts val="1200"/>
              </a:spcAft>
              <a:buFont typeface="+mj-lt"/>
              <a:buAutoNum type="arabicPeriod" startAt="15"/>
              <a:defRPr/>
            </a:pPr>
            <a:r>
              <a:rPr lang="en-US" sz="3600" dirty="0">
                <a:solidFill>
                  <a:prstClr val="black"/>
                </a:solidFill>
              </a:rPr>
              <a:t>Stay home with children</a:t>
            </a:r>
          </a:p>
          <a:p>
            <a:pPr marL="742950" indent="-742950">
              <a:spcAft>
                <a:spcPts val="1200"/>
              </a:spcAft>
              <a:buFont typeface="+mj-lt"/>
              <a:buAutoNum type="arabicPeriod" startAt="15"/>
              <a:defRPr/>
            </a:pPr>
            <a:r>
              <a:rPr lang="en-US" sz="3600" dirty="0">
                <a:solidFill>
                  <a:prstClr val="black"/>
                </a:solidFill>
              </a:rPr>
              <a:t>Cancel medical </a:t>
            </a:r>
            <a:r>
              <a:rPr lang="en-US" sz="3600" dirty="0" err="1">
                <a:solidFill>
                  <a:prstClr val="black"/>
                </a:solidFill>
              </a:rPr>
              <a:t>proceedures</a:t>
            </a:r>
            <a:endParaRPr lang="en-US" sz="3600" dirty="0">
              <a:solidFill>
                <a:prstClr val="black"/>
              </a:solidFill>
            </a:endParaRPr>
          </a:p>
          <a:p>
            <a:pPr marL="742950" indent="-742950">
              <a:spcAft>
                <a:spcPts val="1200"/>
              </a:spcAft>
              <a:buFont typeface="+mj-lt"/>
              <a:buAutoNum type="arabicPeriod" startAt="15"/>
              <a:defRPr/>
            </a:pPr>
            <a:r>
              <a:rPr lang="en-US" sz="3600" dirty="0">
                <a:solidFill>
                  <a:prstClr val="black"/>
                </a:solidFill>
              </a:rPr>
              <a:t>Take children out of school</a:t>
            </a:r>
          </a:p>
          <a:p>
            <a:pPr marL="742950" indent="-742950">
              <a:spcAft>
                <a:spcPts val="1200"/>
              </a:spcAft>
              <a:buFont typeface="+mj-lt"/>
              <a:buAutoNum type="arabicPeriod" startAt="15"/>
              <a:defRPr/>
            </a:pPr>
            <a:r>
              <a:rPr lang="en-US" sz="3600" dirty="0">
                <a:solidFill>
                  <a:prstClr val="black"/>
                </a:solidFill>
              </a:rPr>
              <a:t>Contemplate the well being of people you know and reach out to them</a:t>
            </a:r>
          </a:p>
        </p:txBody>
      </p:sp>
    </p:spTree>
    <p:extLst>
      <p:ext uri="{BB962C8B-B14F-4D97-AF65-F5344CB8AC3E}">
        <p14:creationId xmlns:p14="http://schemas.microsoft.com/office/powerpoint/2010/main" val="374884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845560-8488-6B40-B885-0FA7FF42AB1E}"/>
              </a:ext>
            </a:extLst>
          </p:cNvPr>
          <p:cNvSpPr txBox="1"/>
          <p:nvPr/>
        </p:nvSpPr>
        <p:spPr>
          <a:xfrm>
            <a:off x="1609724" y="166806"/>
            <a:ext cx="8972550" cy="1015663"/>
          </a:xfrm>
          <a:prstGeom prst="rect">
            <a:avLst/>
          </a:prstGeom>
          <a:noFill/>
        </p:spPr>
        <p:txBody>
          <a:bodyPr wrap="square" rtlCol="0">
            <a:spAutoFit/>
          </a:bodyPr>
          <a:lstStyle/>
          <a:p>
            <a:pPr algn="ctr">
              <a:defRPr/>
            </a:pPr>
            <a:r>
              <a:rPr lang="en-US" sz="6000" dirty="0">
                <a:solidFill>
                  <a:prstClr val="black"/>
                </a:solidFill>
                <a:latin typeface="Perpetua" panose="02020502060401020303" pitchFamily="18" charset="77"/>
              </a:rPr>
              <a:t>Pandemic Response</a:t>
            </a:r>
          </a:p>
        </p:txBody>
      </p:sp>
      <p:sp>
        <p:nvSpPr>
          <p:cNvPr id="3" name="TextBox 2">
            <a:extLst>
              <a:ext uri="{FF2B5EF4-FFF2-40B4-BE49-F238E27FC236}">
                <a16:creationId xmlns:a16="http://schemas.microsoft.com/office/drawing/2014/main" xmlns="" id="{EE6F920D-62C1-444F-B712-8E4B83967257}"/>
              </a:ext>
            </a:extLst>
          </p:cNvPr>
          <p:cNvSpPr txBox="1"/>
          <p:nvPr/>
        </p:nvSpPr>
        <p:spPr>
          <a:xfrm>
            <a:off x="802105" y="1614892"/>
            <a:ext cx="11000875" cy="4585871"/>
          </a:xfrm>
          <a:prstGeom prst="rect">
            <a:avLst/>
          </a:prstGeom>
          <a:noFill/>
        </p:spPr>
        <p:txBody>
          <a:bodyPr wrap="square" rtlCol="0">
            <a:spAutoFit/>
          </a:bodyPr>
          <a:lstStyle/>
          <a:p>
            <a:pPr marL="571500" indent="-571500">
              <a:spcAft>
                <a:spcPts val="1200"/>
              </a:spcAft>
              <a:buFont typeface="Arial" panose="020B0604020202020204" pitchFamily="34" charset="0"/>
              <a:buChar char="•"/>
              <a:defRPr/>
            </a:pPr>
            <a:r>
              <a:rPr lang="en-US" sz="3600" dirty="0">
                <a:solidFill>
                  <a:prstClr val="black"/>
                </a:solidFill>
              </a:rPr>
              <a:t>How many conversations have you had about this?</a:t>
            </a:r>
          </a:p>
          <a:p>
            <a:pPr marL="571500" indent="-571500">
              <a:spcAft>
                <a:spcPts val="1200"/>
              </a:spcAft>
              <a:buFont typeface="Arial" panose="020B0604020202020204" pitchFamily="34" charset="0"/>
              <a:buChar char="•"/>
              <a:defRPr/>
            </a:pPr>
            <a:r>
              <a:rPr lang="en-US" sz="3600" dirty="0">
                <a:solidFill>
                  <a:prstClr val="black"/>
                </a:solidFill>
              </a:rPr>
              <a:t>Have you corrected someone for poor practices?</a:t>
            </a:r>
          </a:p>
          <a:p>
            <a:pPr marL="571500" indent="-571500">
              <a:spcAft>
                <a:spcPts val="1200"/>
              </a:spcAft>
              <a:buFont typeface="Arial" panose="020B0604020202020204" pitchFamily="34" charset="0"/>
              <a:buChar char="•"/>
              <a:defRPr/>
            </a:pPr>
            <a:r>
              <a:rPr lang="en-US" sz="3600" dirty="0">
                <a:solidFill>
                  <a:prstClr val="black"/>
                </a:solidFill>
              </a:rPr>
              <a:t>Have you made sure your family knows basic prevention?</a:t>
            </a:r>
          </a:p>
          <a:p>
            <a:pPr marL="571500" indent="-571500">
              <a:spcAft>
                <a:spcPts val="1200"/>
              </a:spcAft>
              <a:buFont typeface="Arial" panose="020B0604020202020204" pitchFamily="34" charset="0"/>
              <a:buChar char="•"/>
              <a:defRPr/>
            </a:pPr>
            <a:r>
              <a:rPr lang="en-US" sz="3600" dirty="0">
                <a:solidFill>
                  <a:prstClr val="black"/>
                </a:solidFill>
              </a:rPr>
              <a:t>Have you said “I’m not worried but I don’t want to spread it to others”</a:t>
            </a:r>
          </a:p>
          <a:p>
            <a:pPr marL="571500" indent="-571500">
              <a:spcAft>
                <a:spcPts val="1200"/>
              </a:spcAft>
              <a:buFont typeface="Arial" panose="020B0604020202020204" pitchFamily="34" charset="0"/>
              <a:buChar char="•"/>
              <a:defRPr/>
            </a:pPr>
            <a:r>
              <a:rPr lang="en-US" sz="3600" dirty="0">
                <a:solidFill>
                  <a:prstClr val="black"/>
                </a:solidFill>
              </a:rPr>
              <a:t>Can people tell if you take it seriously</a:t>
            </a:r>
          </a:p>
        </p:txBody>
      </p:sp>
    </p:spTree>
    <p:extLst>
      <p:ext uri="{BB962C8B-B14F-4D97-AF65-F5344CB8AC3E}">
        <p14:creationId xmlns:p14="http://schemas.microsoft.com/office/powerpoint/2010/main" val="299717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845560-8488-6B40-B885-0FA7FF42AB1E}"/>
              </a:ext>
            </a:extLst>
          </p:cNvPr>
          <p:cNvSpPr txBox="1"/>
          <p:nvPr/>
        </p:nvSpPr>
        <p:spPr>
          <a:xfrm>
            <a:off x="397042" y="166806"/>
            <a:ext cx="11794957" cy="1323439"/>
          </a:xfrm>
          <a:prstGeom prst="rect">
            <a:avLst/>
          </a:prstGeom>
          <a:noFill/>
        </p:spPr>
        <p:txBody>
          <a:bodyPr wrap="square" rtlCol="0">
            <a:spAutoFit/>
          </a:bodyPr>
          <a:lstStyle/>
          <a:p>
            <a:pPr algn="ctr">
              <a:defRPr/>
            </a:pPr>
            <a:r>
              <a:rPr lang="en-US" sz="8000" dirty="0">
                <a:solidFill>
                  <a:prstClr val="black"/>
                </a:solidFill>
                <a:latin typeface="Perpetua" panose="02020502060401020303" pitchFamily="18" charset="77"/>
              </a:rPr>
              <a:t>The Pandemic Of Sin</a:t>
            </a:r>
          </a:p>
        </p:txBody>
      </p:sp>
      <p:sp>
        <p:nvSpPr>
          <p:cNvPr id="3" name="TextBox 2">
            <a:extLst>
              <a:ext uri="{FF2B5EF4-FFF2-40B4-BE49-F238E27FC236}">
                <a16:creationId xmlns:a16="http://schemas.microsoft.com/office/drawing/2014/main" xmlns="" id="{EE6F920D-62C1-444F-B712-8E4B83967257}"/>
              </a:ext>
            </a:extLst>
          </p:cNvPr>
          <p:cNvSpPr txBox="1"/>
          <p:nvPr/>
        </p:nvSpPr>
        <p:spPr>
          <a:xfrm>
            <a:off x="595562" y="3871581"/>
            <a:ext cx="11000875" cy="2669064"/>
          </a:xfrm>
          <a:prstGeom prst="rect">
            <a:avLst/>
          </a:prstGeom>
          <a:noFill/>
          <a:ln w="38100">
            <a:solidFill>
              <a:schemeClr val="tx1"/>
            </a:solidFill>
          </a:ln>
        </p:spPr>
        <p:txBody>
          <a:bodyPr wrap="square" rtlCol="0">
            <a:spAutoFit/>
          </a:bodyPr>
          <a:lstStyle/>
          <a:p>
            <a:pPr algn="ctr">
              <a:lnSpc>
                <a:spcPct val="115000"/>
              </a:lnSpc>
              <a:spcAft>
                <a:spcPts val="1000"/>
              </a:spcAft>
              <a:defRPr/>
            </a:pPr>
            <a:r>
              <a:rPr lang="en-US" sz="2800" b="1" dirty="0">
                <a:solidFill>
                  <a:prstClr val="black"/>
                </a:solidFill>
              </a:rPr>
              <a:t>Romans 3:10–12 </a:t>
            </a:r>
          </a:p>
          <a:p>
            <a:pPr algn="ctr">
              <a:lnSpc>
                <a:spcPct val="115000"/>
              </a:lnSpc>
              <a:spcAft>
                <a:spcPts val="1000"/>
              </a:spcAft>
              <a:defRPr/>
            </a:pPr>
            <a:r>
              <a:rPr lang="en-US" sz="2800" dirty="0">
                <a:solidFill>
                  <a:prstClr val="black"/>
                </a:solidFill>
              </a:rPr>
              <a:t>as it is written, “</a:t>
            </a:r>
            <a:r>
              <a:rPr lang="en-US" sz="2800" cap="small" dirty="0">
                <a:solidFill>
                  <a:prstClr val="black"/>
                </a:solidFill>
              </a:rPr>
              <a:t>There is none righteous</a:t>
            </a:r>
            <a:r>
              <a:rPr lang="en-US" sz="2800" dirty="0">
                <a:solidFill>
                  <a:prstClr val="black"/>
                </a:solidFill>
              </a:rPr>
              <a:t>, </a:t>
            </a:r>
            <a:r>
              <a:rPr lang="en-US" sz="2800" cap="small" dirty="0">
                <a:solidFill>
                  <a:prstClr val="black"/>
                </a:solidFill>
              </a:rPr>
              <a:t>not even one</a:t>
            </a:r>
            <a:r>
              <a:rPr lang="en-US" sz="2800" dirty="0">
                <a:solidFill>
                  <a:prstClr val="black"/>
                </a:solidFill>
              </a:rPr>
              <a:t>; </a:t>
            </a:r>
            <a:r>
              <a:rPr lang="en-US" sz="2800" cap="small" dirty="0">
                <a:solidFill>
                  <a:prstClr val="black"/>
                </a:solidFill>
              </a:rPr>
              <a:t>There is none who understands</a:t>
            </a:r>
            <a:r>
              <a:rPr lang="en-US" sz="2800" dirty="0">
                <a:solidFill>
                  <a:prstClr val="black"/>
                </a:solidFill>
              </a:rPr>
              <a:t>, </a:t>
            </a:r>
            <a:r>
              <a:rPr lang="en-US" sz="2800" cap="small" dirty="0">
                <a:solidFill>
                  <a:prstClr val="black"/>
                </a:solidFill>
              </a:rPr>
              <a:t>There is none who seeks for God</a:t>
            </a:r>
            <a:r>
              <a:rPr lang="en-US" sz="2800" dirty="0">
                <a:solidFill>
                  <a:prstClr val="black"/>
                </a:solidFill>
              </a:rPr>
              <a:t>; </a:t>
            </a:r>
            <a:r>
              <a:rPr lang="en-US" sz="2800" cap="small" dirty="0">
                <a:solidFill>
                  <a:prstClr val="black"/>
                </a:solidFill>
              </a:rPr>
              <a:t>All have turned aside</a:t>
            </a:r>
            <a:r>
              <a:rPr lang="en-US" sz="2800" dirty="0">
                <a:solidFill>
                  <a:prstClr val="black"/>
                </a:solidFill>
              </a:rPr>
              <a:t>, </a:t>
            </a:r>
            <a:r>
              <a:rPr lang="en-US" sz="2800" cap="small" dirty="0">
                <a:solidFill>
                  <a:prstClr val="black"/>
                </a:solidFill>
              </a:rPr>
              <a:t>together they have become useless</a:t>
            </a:r>
            <a:r>
              <a:rPr lang="en-US" sz="2800" dirty="0">
                <a:solidFill>
                  <a:prstClr val="black"/>
                </a:solidFill>
              </a:rPr>
              <a:t>; </a:t>
            </a:r>
            <a:r>
              <a:rPr lang="en-US" sz="2800" cap="small" dirty="0">
                <a:solidFill>
                  <a:prstClr val="black"/>
                </a:solidFill>
              </a:rPr>
              <a:t>There is none who does good</a:t>
            </a:r>
            <a:r>
              <a:rPr lang="en-US" sz="2800" dirty="0">
                <a:solidFill>
                  <a:prstClr val="black"/>
                </a:solidFill>
              </a:rPr>
              <a:t>, </a:t>
            </a:r>
            <a:r>
              <a:rPr lang="en-US" sz="2800" cap="small" dirty="0">
                <a:solidFill>
                  <a:prstClr val="black"/>
                </a:solidFill>
              </a:rPr>
              <a:t>There is not even one</a:t>
            </a:r>
            <a:r>
              <a:rPr lang="en-US" sz="2800" dirty="0">
                <a:solidFill>
                  <a:prstClr val="black"/>
                </a:solidFill>
              </a:rPr>
              <a:t>.” </a:t>
            </a:r>
          </a:p>
        </p:txBody>
      </p:sp>
      <p:sp>
        <p:nvSpPr>
          <p:cNvPr id="4" name="TextBox 3">
            <a:extLst>
              <a:ext uri="{FF2B5EF4-FFF2-40B4-BE49-F238E27FC236}">
                <a16:creationId xmlns:a16="http://schemas.microsoft.com/office/drawing/2014/main" xmlns="" id="{3FFA4DF2-D75B-2C4E-B91E-442FBA6C9D39}"/>
              </a:ext>
            </a:extLst>
          </p:cNvPr>
          <p:cNvSpPr txBox="1"/>
          <p:nvPr/>
        </p:nvSpPr>
        <p:spPr>
          <a:xfrm>
            <a:off x="595562" y="1651887"/>
            <a:ext cx="11000875" cy="1457322"/>
          </a:xfrm>
          <a:prstGeom prst="rect">
            <a:avLst/>
          </a:prstGeom>
          <a:noFill/>
        </p:spPr>
        <p:txBody>
          <a:bodyPr wrap="square" rtlCol="0">
            <a:spAutoFit/>
          </a:bodyPr>
          <a:lstStyle/>
          <a:p>
            <a:pPr algn="ctr">
              <a:lnSpc>
                <a:spcPct val="115000"/>
              </a:lnSpc>
              <a:spcAft>
                <a:spcPts val="1000"/>
              </a:spcAft>
              <a:defRPr/>
            </a:pPr>
            <a:r>
              <a:rPr lang="en-US" sz="3600" b="1" dirty="0">
                <a:solidFill>
                  <a:prstClr val="black"/>
                </a:solidFill>
              </a:rPr>
              <a:t>Romans 3:23 </a:t>
            </a:r>
          </a:p>
          <a:p>
            <a:pPr algn="ctr">
              <a:lnSpc>
                <a:spcPct val="115000"/>
              </a:lnSpc>
              <a:spcAft>
                <a:spcPts val="1000"/>
              </a:spcAft>
              <a:defRPr/>
            </a:pPr>
            <a:r>
              <a:rPr lang="en-US" sz="3600" dirty="0">
                <a:solidFill>
                  <a:prstClr val="black"/>
                </a:solidFill>
              </a:rPr>
              <a:t>for all have sinned and fall short of the glory of God, </a:t>
            </a:r>
          </a:p>
        </p:txBody>
      </p:sp>
    </p:spTree>
    <p:extLst>
      <p:ext uri="{BB962C8B-B14F-4D97-AF65-F5344CB8AC3E}">
        <p14:creationId xmlns:p14="http://schemas.microsoft.com/office/powerpoint/2010/main" val="33450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4111208-BB63-AF4A-9703-C6CBF824F3EA}"/>
              </a:ext>
            </a:extLst>
          </p:cNvPr>
          <p:cNvPicPr>
            <a:picLocks noChangeAspect="1"/>
          </p:cNvPicPr>
          <p:nvPr/>
        </p:nvPicPr>
        <p:blipFill rotWithShape="1">
          <a:blip r:embed="rId3"/>
          <a:srcRect l="3601" r="3601"/>
          <a:stretch/>
        </p:blipFill>
        <p:spPr>
          <a:xfrm>
            <a:off x="-1" y="0"/>
            <a:ext cx="12192000" cy="6858000"/>
          </a:xfrm>
          <a:prstGeom prst="rect">
            <a:avLst/>
          </a:prstGeom>
        </p:spPr>
      </p:pic>
      <p:sp>
        <p:nvSpPr>
          <p:cNvPr id="3" name="TextBox 2">
            <a:extLst>
              <a:ext uri="{FF2B5EF4-FFF2-40B4-BE49-F238E27FC236}">
                <a16:creationId xmlns:a16="http://schemas.microsoft.com/office/drawing/2014/main" xmlns="" id="{2E151FD4-25BC-C745-853C-D19E90CD7B4B}"/>
              </a:ext>
            </a:extLst>
          </p:cNvPr>
          <p:cNvSpPr txBox="1"/>
          <p:nvPr/>
        </p:nvSpPr>
        <p:spPr>
          <a:xfrm>
            <a:off x="-387518" y="977508"/>
            <a:ext cx="5669381" cy="830997"/>
          </a:xfrm>
          <a:prstGeom prst="rect">
            <a:avLst/>
          </a:prstGeom>
          <a:noFill/>
        </p:spPr>
        <p:txBody>
          <a:bodyPr wrap="square" rtlCol="0">
            <a:spAutoFit/>
          </a:bodyPr>
          <a:lstStyle/>
          <a:p>
            <a:pPr algn="ctr">
              <a:defRPr/>
            </a:pPr>
            <a:r>
              <a:rPr lang="en-US" sz="4800" dirty="0">
                <a:solidFill>
                  <a:prstClr val="white"/>
                </a:solidFill>
                <a:effectLst>
                  <a:outerShdw blurRad="50800" dist="50800" dir="5400000" algn="ctr" rotWithShape="0">
                    <a:prstClr val="black"/>
                  </a:outerShdw>
                </a:effectLst>
                <a:latin typeface="Perpetua" panose="02020502060401020303" pitchFamily="18" charset="77"/>
              </a:rPr>
              <a:t>Being God’s Servant</a:t>
            </a:r>
          </a:p>
        </p:txBody>
      </p:sp>
      <p:pic>
        <p:nvPicPr>
          <p:cNvPr id="7" name="Picture 6">
            <a:extLst>
              <a:ext uri="{FF2B5EF4-FFF2-40B4-BE49-F238E27FC236}">
                <a16:creationId xmlns:a16="http://schemas.microsoft.com/office/drawing/2014/main" xmlns="" id="{C8F0566A-E148-3746-A885-F56E80F997E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41" b="90000" l="10000" r="90000">
                        <a14:foregroundMark x1="47400" y1="8981" x2="51800" y2="8241"/>
                      </a14:backgroundRemoval>
                    </a14:imgEffect>
                  </a14:imgLayer>
                </a14:imgProps>
              </a:ext>
            </a:extLst>
          </a:blip>
          <a:srcRect b="34450"/>
          <a:stretch/>
        </p:blipFill>
        <p:spPr>
          <a:xfrm>
            <a:off x="2664450" y="1873575"/>
            <a:ext cx="7065128" cy="5001678"/>
          </a:xfrm>
          <a:prstGeom prst="rect">
            <a:avLst/>
          </a:prstGeom>
        </p:spPr>
      </p:pic>
      <p:sp>
        <p:nvSpPr>
          <p:cNvPr id="4" name="TextBox 3">
            <a:extLst>
              <a:ext uri="{FF2B5EF4-FFF2-40B4-BE49-F238E27FC236}">
                <a16:creationId xmlns:a16="http://schemas.microsoft.com/office/drawing/2014/main" xmlns="" id="{FAE4157B-C3A3-E84C-8CF4-D3883A7574C8}"/>
              </a:ext>
            </a:extLst>
          </p:cNvPr>
          <p:cNvSpPr txBox="1"/>
          <p:nvPr/>
        </p:nvSpPr>
        <p:spPr>
          <a:xfrm>
            <a:off x="-915153" y="1928002"/>
            <a:ext cx="6724650" cy="3477875"/>
          </a:xfrm>
          <a:prstGeom prst="rect">
            <a:avLst/>
          </a:prstGeom>
          <a:noFill/>
        </p:spPr>
        <p:txBody>
          <a:bodyPr wrap="square" rtlCol="0">
            <a:spAutoFit/>
          </a:bodyPr>
          <a:lstStyle/>
          <a:p>
            <a:pPr algn="ctr">
              <a:defRPr/>
            </a:pPr>
            <a:r>
              <a:rPr lang="en-US" sz="3600" dirty="0">
                <a:solidFill>
                  <a:prstClr val="white"/>
                </a:solidFill>
                <a:effectLst>
                  <a:outerShdw blurRad="50800" dist="50800" dir="5400000" algn="ctr" rotWithShape="0">
                    <a:prstClr val="black"/>
                  </a:outerShdw>
                </a:effectLst>
              </a:rPr>
              <a:t>Isaiah 20</a:t>
            </a:r>
          </a:p>
          <a:p>
            <a:pPr algn="ctr">
              <a:defRPr/>
            </a:pPr>
            <a:r>
              <a:rPr lang="en-US" sz="3600" dirty="0">
                <a:solidFill>
                  <a:prstClr val="white"/>
                </a:solidFill>
                <a:effectLst>
                  <a:outerShdw blurRad="50800" dist="50800" dir="5400000" algn="ctr" rotWithShape="0">
                    <a:prstClr val="black"/>
                  </a:outerShdw>
                </a:effectLst>
              </a:rPr>
              <a:t>Jeremiah 12:5-6</a:t>
            </a:r>
          </a:p>
          <a:p>
            <a:pPr algn="ctr">
              <a:defRPr/>
            </a:pPr>
            <a:r>
              <a:rPr lang="en-US" sz="3600" dirty="0">
                <a:solidFill>
                  <a:prstClr val="white"/>
                </a:solidFill>
                <a:effectLst>
                  <a:outerShdw blurRad="50800" dist="50800" dir="5400000" algn="ctr" rotWithShape="0">
                    <a:prstClr val="black"/>
                  </a:outerShdw>
                </a:effectLst>
              </a:rPr>
              <a:t>Hosea 1:2</a:t>
            </a:r>
          </a:p>
          <a:p>
            <a:pPr algn="ctr">
              <a:defRPr/>
            </a:pPr>
            <a:r>
              <a:rPr lang="en-US" sz="3600" dirty="0">
                <a:solidFill>
                  <a:prstClr val="white"/>
                </a:solidFill>
                <a:effectLst>
                  <a:outerShdw blurRad="50800" dist="50800" dir="5400000" algn="ctr" rotWithShape="0">
                    <a:prstClr val="black"/>
                  </a:outerShdw>
                </a:effectLst>
              </a:rPr>
              <a:t>Ezekiel 4:4-5</a:t>
            </a:r>
          </a:p>
          <a:p>
            <a:pPr algn="ctr">
              <a:defRPr/>
            </a:pPr>
            <a:r>
              <a:rPr lang="en-US" sz="3600" dirty="0">
                <a:solidFill>
                  <a:prstClr val="white"/>
                </a:solidFill>
                <a:effectLst>
                  <a:outerShdw blurRad="50800" dist="50800" dir="5400000" algn="ctr" rotWithShape="0">
                    <a:prstClr val="black"/>
                  </a:outerShdw>
                </a:effectLst>
              </a:rPr>
              <a:t>Matthew 11:11</a:t>
            </a:r>
          </a:p>
          <a:p>
            <a:pPr algn="ctr">
              <a:defRPr/>
            </a:pPr>
            <a:r>
              <a:rPr lang="en-US" sz="4000" b="1" dirty="0">
                <a:solidFill>
                  <a:prstClr val="white"/>
                </a:solidFill>
                <a:effectLst>
                  <a:outerShdw blurRad="50800" dist="50800" dir="5400000" algn="ctr" rotWithShape="0">
                    <a:prstClr val="black"/>
                  </a:outerShdw>
                </a:effectLst>
              </a:rPr>
              <a:t>Hebrews 10:32-39</a:t>
            </a:r>
          </a:p>
        </p:txBody>
      </p:sp>
    </p:spTree>
    <p:extLst>
      <p:ext uri="{BB962C8B-B14F-4D97-AF65-F5344CB8AC3E}">
        <p14:creationId xmlns:p14="http://schemas.microsoft.com/office/powerpoint/2010/main" val="9019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8F326B-086F-AA4C-AADA-DD01BE8E8D02}"/>
              </a:ext>
            </a:extLst>
          </p:cNvPr>
          <p:cNvPicPr>
            <a:picLocks noChangeAspect="1"/>
          </p:cNvPicPr>
          <p:nvPr/>
        </p:nvPicPr>
        <p:blipFill rotWithShape="1">
          <a:blip r:embed="rId3"/>
          <a:srcRect t="7812" b="7812"/>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E151FD4-25BC-C745-853C-D19E90CD7B4B}"/>
              </a:ext>
            </a:extLst>
          </p:cNvPr>
          <p:cNvSpPr txBox="1"/>
          <p:nvPr/>
        </p:nvSpPr>
        <p:spPr>
          <a:xfrm>
            <a:off x="1609723" y="0"/>
            <a:ext cx="8972550" cy="1015663"/>
          </a:xfrm>
          <a:prstGeom prst="rect">
            <a:avLst/>
          </a:prstGeom>
          <a:noFill/>
        </p:spPr>
        <p:txBody>
          <a:bodyPr wrap="square" rtlCol="0">
            <a:spAutoFit/>
          </a:bodyPr>
          <a:lstStyle/>
          <a:p>
            <a:pPr algn="ctr">
              <a:defRPr/>
            </a:pPr>
            <a:r>
              <a:rPr lang="en-US" sz="6000" dirty="0">
                <a:solidFill>
                  <a:prstClr val="white"/>
                </a:solidFill>
                <a:effectLst>
                  <a:outerShdw blurRad="50800" dist="50800" dir="5400000" algn="ctr" rotWithShape="0">
                    <a:prstClr val="black"/>
                  </a:outerShdw>
                </a:effectLst>
                <a:latin typeface="Perpetua" panose="02020502060401020303" pitchFamily="18" charset="77"/>
              </a:rPr>
              <a:t>Lift Up Your Life</a:t>
            </a:r>
          </a:p>
        </p:txBody>
      </p:sp>
      <p:sp>
        <p:nvSpPr>
          <p:cNvPr id="4" name="TextBox 3">
            <a:extLst>
              <a:ext uri="{FF2B5EF4-FFF2-40B4-BE49-F238E27FC236}">
                <a16:creationId xmlns:a16="http://schemas.microsoft.com/office/drawing/2014/main" xmlns="" id="{FAE4157B-C3A3-E84C-8CF4-D3883A7574C8}"/>
              </a:ext>
            </a:extLst>
          </p:cNvPr>
          <p:cNvSpPr txBox="1"/>
          <p:nvPr/>
        </p:nvSpPr>
        <p:spPr>
          <a:xfrm>
            <a:off x="703846" y="3429000"/>
            <a:ext cx="10784303" cy="1754326"/>
          </a:xfrm>
          <a:prstGeom prst="rect">
            <a:avLst/>
          </a:prstGeom>
          <a:noFill/>
          <a:effectLst>
            <a:softEdge rad="114300"/>
          </a:effectLst>
        </p:spPr>
        <p:txBody>
          <a:bodyPr wrap="square" rtlCol="0">
            <a:spAutoFit/>
          </a:bodyPr>
          <a:lstStyle/>
          <a:p>
            <a:pPr algn="ctr">
              <a:defRPr/>
            </a:pPr>
            <a:r>
              <a:rPr lang="en-US" sz="3600" dirty="0">
                <a:solidFill>
                  <a:prstClr val="white"/>
                </a:solidFill>
                <a:effectLst>
                  <a:outerShdw blurRad="50800" dist="50800" dir="5400000" algn="ctr" rotWithShape="0">
                    <a:prstClr val="black"/>
                  </a:outerShdw>
                </a:effectLst>
              </a:rPr>
              <a:t>John 4:35 </a:t>
            </a:r>
          </a:p>
          <a:p>
            <a:pPr algn="ctr">
              <a:defRPr/>
            </a:pPr>
            <a:r>
              <a:rPr lang="en-US" sz="3600" dirty="0">
                <a:solidFill>
                  <a:prstClr val="white"/>
                </a:solidFill>
                <a:effectLst>
                  <a:outerShdw blurRad="50800" dist="50800" dir="5400000" algn="ctr" rotWithShape="0">
                    <a:prstClr val="black"/>
                  </a:outerShdw>
                </a:effectLst>
              </a:rPr>
              <a:t>Behold, I say to you, lift up your eyes and look </a:t>
            </a:r>
            <a:br>
              <a:rPr lang="en-US" sz="3600" dirty="0">
                <a:solidFill>
                  <a:prstClr val="white"/>
                </a:solidFill>
                <a:effectLst>
                  <a:outerShdw blurRad="50800" dist="50800" dir="5400000" algn="ctr" rotWithShape="0">
                    <a:prstClr val="black"/>
                  </a:outerShdw>
                </a:effectLst>
              </a:rPr>
            </a:br>
            <a:r>
              <a:rPr lang="en-US" sz="3600" dirty="0">
                <a:solidFill>
                  <a:prstClr val="white"/>
                </a:solidFill>
                <a:effectLst>
                  <a:outerShdw blurRad="50800" dist="50800" dir="5400000" algn="ctr" rotWithShape="0">
                    <a:prstClr val="black"/>
                  </a:outerShdw>
                </a:effectLst>
              </a:rPr>
              <a:t>on the fields, that they are white for harvest. </a:t>
            </a:r>
          </a:p>
        </p:txBody>
      </p:sp>
    </p:spTree>
    <p:extLst>
      <p:ext uri="{BB962C8B-B14F-4D97-AF65-F5344CB8AC3E}">
        <p14:creationId xmlns:p14="http://schemas.microsoft.com/office/powerpoint/2010/main" val="329625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E151FD4-25BC-C745-853C-D19E90CD7B4B}"/>
              </a:ext>
            </a:extLst>
          </p:cNvPr>
          <p:cNvSpPr txBox="1"/>
          <p:nvPr/>
        </p:nvSpPr>
        <p:spPr>
          <a:xfrm>
            <a:off x="3467817" y="0"/>
            <a:ext cx="8724183" cy="1015663"/>
          </a:xfrm>
          <a:prstGeom prst="rect">
            <a:avLst/>
          </a:prstGeom>
          <a:noFill/>
        </p:spPr>
        <p:txBody>
          <a:bodyPr wrap="square" rtlCol="0">
            <a:spAutoFit/>
          </a:bodyPr>
          <a:lstStyle/>
          <a:p>
            <a:pPr algn="ctr">
              <a:defRPr/>
            </a:pPr>
            <a:r>
              <a:rPr lang="en-US" sz="6000" dirty="0">
                <a:solidFill>
                  <a:prstClr val="white"/>
                </a:solidFill>
                <a:effectLst>
                  <a:outerShdw blurRad="50800" dist="50800" dir="5400000" algn="ctr" rotWithShape="0">
                    <a:prstClr val="black"/>
                  </a:outerShdw>
                </a:effectLst>
                <a:latin typeface="Perpetua" panose="02020502060401020303" pitchFamily="18" charset="77"/>
              </a:rPr>
              <a:t>Lift Up Your Life</a:t>
            </a:r>
          </a:p>
        </p:txBody>
      </p:sp>
      <p:sp>
        <p:nvSpPr>
          <p:cNvPr id="4" name="TextBox 3">
            <a:extLst>
              <a:ext uri="{FF2B5EF4-FFF2-40B4-BE49-F238E27FC236}">
                <a16:creationId xmlns:a16="http://schemas.microsoft.com/office/drawing/2014/main" xmlns="" id="{FAE4157B-C3A3-E84C-8CF4-D3883A7574C8}"/>
              </a:ext>
            </a:extLst>
          </p:cNvPr>
          <p:cNvSpPr txBox="1"/>
          <p:nvPr/>
        </p:nvSpPr>
        <p:spPr>
          <a:xfrm>
            <a:off x="3910262" y="1388051"/>
            <a:ext cx="8165431" cy="2062103"/>
          </a:xfrm>
          <a:prstGeom prst="rect">
            <a:avLst/>
          </a:prstGeom>
          <a:noFill/>
          <a:effectLst>
            <a:softEdge rad="114300"/>
          </a:effectLst>
        </p:spPr>
        <p:txBody>
          <a:bodyPr wrap="square" rtlCol="0">
            <a:spAutoFit/>
          </a:bodyPr>
          <a:lstStyle/>
          <a:p>
            <a:pPr>
              <a:spcAft>
                <a:spcPts val="1200"/>
              </a:spcAft>
              <a:defRPr/>
            </a:pPr>
            <a:r>
              <a:rPr lang="en-US" sz="3600" dirty="0">
                <a:solidFill>
                  <a:prstClr val="white"/>
                </a:solidFill>
                <a:effectLst>
                  <a:outerShdw blurRad="50800" dist="50800" dir="5400000" algn="ctr" rotWithShape="0">
                    <a:prstClr val="black"/>
                  </a:outerShdw>
                </a:effectLst>
              </a:rPr>
              <a:t>2 Corinthians 8:9 He became poor</a:t>
            </a:r>
          </a:p>
          <a:p>
            <a:pPr>
              <a:spcAft>
                <a:spcPts val="1200"/>
              </a:spcAft>
              <a:defRPr/>
            </a:pPr>
            <a:r>
              <a:rPr lang="en-US" sz="3600" dirty="0">
                <a:solidFill>
                  <a:prstClr val="white"/>
                </a:solidFill>
                <a:effectLst>
                  <a:outerShdw blurRad="50800" dist="50800" dir="5400000" algn="ctr" rotWithShape="0">
                    <a:prstClr val="black"/>
                  </a:outerShdw>
                </a:effectLst>
              </a:rPr>
              <a:t>1 Peter 3:18 the just for the unjust</a:t>
            </a:r>
          </a:p>
          <a:p>
            <a:pPr>
              <a:spcAft>
                <a:spcPts val="1200"/>
              </a:spcAft>
              <a:defRPr/>
            </a:pPr>
            <a:r>
              <a:rPr lang="en-US" sz="3600" dirty="0">
                <a:solidFill>
                  <a:prstClr val="white"/>
                </a:solidFill>
                <a:effectLst>
                  <a:outerShdw blurRad="50800" dist="50800" dir="5400000" algn="ctr" rotWithShape="0">
                    <a:prstClr val="black"/>
                  </a:outerShdw>
                </a:effectLst>
              </a:rPr>
              <a:t>1 Peter 2:22-24 Healed by His wound</a:t>
            </a:r>
          </a:p>
        </p:txBody>
      </p:sp>
      <p:pic>
        <p:nvPicPr>
          <p:cNvPr id="2" name="Picture 1">
            <a:extLst>
              <a:ext uri="{FF2B5EF4-FFF2-40B4-BE49-F238E27FC236}">
                <a16:creationId xmlns:a16="http://schemas.microsoft.com/office/drawing/2014/main" xmlns="" id="{F673A147-DAB4-0847-947A-AC4D83193B5C}"/>
              </a:ext>
            </a:extLst>
          </p:cNvPr>
          <p:cNvPicPr>
            <a:picLocks noChangeAspect="1"/>
          </p:cNvPicPr>
          <p:nvPr/>
        </p:nvPicPr>
        <p:blipFill>
          <a:blip r:embed="rId3"/>
          <a:stretch>
            <a:fillRect/>
          </a:stretch>
        </p:blipFill>
        <p:spPr>
          <a:xfrm>
            <a:off x="0" y="4552861"/>
            <a:ext cx="3467819" cy="2305139"/>
          </a:xfrm>
          <a:prstGeom prst="rect">
            <a:avLst/>
          </a:prstGeom>
        </p:spPr>
      </p:pic>
      <p:pic>
        <p:nvPicPr>
          <p:cNvPr id="6" name="Picture 5">
            <a:extLst>
              <a:ext uri="{FF2B5EF4-FFF2-40B4-BE49-F238E27FC236}">
                <a16:creationId xmlns:a16="http://schemas.microsoft.com/office/drawing/2014/main" xmlns="" id="{DE78117D-BCB2-6541-BCAD-AA8C6B87052D}"/>
              </a:ext>
            </a:extLst>
          </p:cNvPr>
          <p:cNvPicPr>
            <a:picLocks noChangeAspect="1"/>
          </p:cNvPicPr>
          <p:nvPr/>
        </p:nvPicPr>
        <p:blipFill>
          <a:blip r:embed="rId4"/>
          <a:stretch>
            <a:fillRect/>
          </a:stretch>
        </p:blipFill>
        <p:spPr>
          <a:xfrm>
            <a:off x="-1" y="2299503"/>
            <a:ext cx="3467819" cy="2288761"/>
          </a:xfrm>
          <a:prstGeom prst="rect">
            <a:avLst/>
          </a:prstGeom>
        </p:spPr>
      </p:pic>
      <p:pic>
        <p:nvPicPr>
          <p:cNvPr id="8" name="Picture 7">
            <a:extLst>
              <a:ext uri="{FF2B5EF4-FFF2-40B4-BE49-F238E27FC236}">
                <a16:creationId xmlns:a16="http://schemas.microsoft.com/office/drawing/2014/main" xmlns="" id="{D5CE8A09-D6B7-8D4E-8844-902ACA2993F6}"/>
              </a:ext>
            </a:extLst>
          </p:cNvPr>
          <p:cNvPicPr>
            <a:picLocks noChangeAspect="1"/>
          </p:cNvPicPr>
          <p:nvPr/>
        </p:nvPicPr>
        <p:blipFill rotWithShape="1">
          <a:blip r:embed="rId5"/>
          <a:srcRect l="9061" r="9060"/>
          <a:stretch/>
        </p:blipFill>
        <p:spPr>
          <a:xfrm>
            <a:off x="-1" y="0"/>
            <a:ext cx="3467820" cy="2305139"/>
          </a:xfrm>
          <a:prstGeom prst="rect">
            <a:avLst/>
          </a:prstGeom>
        </p:spPr>
      </p:pic>
      <p:sp>
        <p:nvSpPr>
          <p:cNvPr id="9" name="TextBox 8">
            <a:extLst>
              <a:ext uri="{FF2B5EF4-FFF2-40B4-BE49-F238E27FC236}">
                <a16:creationId xmlns:a16="http://schemas.microsoft.com/office/drawing/2014/main" xmlns="" id="{7E5EB52D-2BFC-5A4E-A92B-4FF9A28A53CE}"/>
              </a:ext>
            </a:extLst>
          </p:cNvPr>
          <p:cNvSpPr txBox="1"/>
          <p:nvPr/>
        </p:nvSpPr>
        <p:spPr>
          <a:xfrm>
            <a:off x="3467817" y="3822542"/>
            <a:ext cx="8607875" cy="2739211"/>
          </a:xfrm>
          <a:prstGeom prst="rect">
            <a:avLst/>
          </a:prstGeom>
          <a:noFill/>
          <a:effectLst>
            <a:softEdge rad="114300"/>
          </a:effectLst>
        </p:spPr>
        <p:txBody>
          <a:bodyPr wrap="square" rtlCol="0">
            <a:spAutoFit/>
          </a:bodyPr>
          <a:lstStyle/>
          <a:p>
            <a:pPr algn="ctr">
              <a:spcAft>
                <a:spcPts val="1200"/>
              </a:spcAft>
              <a:defRPr/>
            </a:pPr>
            <a:r>
              <a:rPr lang="en-US" sz="3200" dirty="0">
                <a:solidFill>
                  <a:prstClr val="white"/>
                </a:solidFill>
                <a:effectLst>
                  <a:outerShdw blurRad="50800" dist="50800" dir="5400000" algn="ctr" rotWithShape="0">
                    <a:prstClr val="black"/>
                  </a:outerShdw>
                </a:effectLst>
              </a:rPr>
              <a:t>Colossians 3:1–3 </a:t>
            </a:r>
            <a:br>
              <a:rPr lang="en-US" sz="3200" dirty="0">
                <a:solidFill>
                  <a:prstClr val="white"/>
                </a:solidFill>
                <a:effectLst>
                  <a:outerShdw blurRad="50800" dist="50800" dir="5400000" algn="ctr" rotWithShape="0">
                    <a:prstClr val="black"/>
                  </a:outerShdw>
                </a:effectLst>
              </a:rPr>
            </a:br>
            <a:r>
              <a:rPr lang="en-US" sz="2800" dirty="0">
                <a:solidFill>
                  <a:prstClr val="white"/>
                </a:solidFill>
                <a:effectLst>
                  <a:outerShdw blurRad="50800" dist="50800" dir="5400000" algn="ctr" rotWithShape="0">
                    <a:prstClr val="black"/>
                  </a:outerShdw>
                </a:effectLst>
              </a:rPr>
              <a:t>Therefore if you have been raised up with Christ, keep seeking the things above, where Christ is, seated at the right hand of God. Set your mind on the things above, not on the things that are on earth. For you have died and your life is hidden with Christ in God. </a:t>
            </a:r>
            <a:endParaRPr lang="en-US" sz="3200" dirty="0">
              <a:solidFill>
                <a:prstClr val="white"/>
              </a:solidFill>
              <a:effectLst>
                <a:outerShdw blurRad="50800" dist="50800" dir="5400000" algn="ctr" rotWithShape="0">
                  <a:prstClr val="black"/>
                </a:outerShdw>
              </a:effectLst>
            </a:endParaRPr>
          </a:p>
        </p:txBody>
      </p:sp>
    </p:spTree>
    <p:extLst>
      <p:ext uri="{BB962C8B-B14F-4D97-AF65-F5344CB8AC3E}">
        <p14:creationId xmlns:p14="http://schemas.microsoft.com/office/powerpoint/2010/main" val="6879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Widescreen</PresentationFormat>
  <Paragraphs>88</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Perpetua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DellUser</dc:creator>
  <cp:lastModifiedBy>DellUser</cp:lastModifiedBy>
  <cp:revision>1</cp:revision>
  <dcterms:created xsi:type="dcterms:W3CDTF">2020-09-09T22:35:58Z</dcterms:created>
  <dcterms:modified xsi:type="dcterms:W3CDTF">2020-09-09T22:36:37Z</dcterms:modified>
</cp:coreProperties>
</file>