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E1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82030"/>
  </p:normalViewPr>
  <p:slideViewPr>
    <p:cSldViewPr snapToGrid="0" snapToObjects="1">
      <p:cViewPr varScale="1">
        <p:scale>
          <a:sx n="88" d="100"/>
          <a:sy n="88" d="100"/>
        </p:scale>
        <p:origin x="184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61E03B-9B66-F847-9C15-70A0BB677D82}" type="datetimeFigureOut">
              <a:rPr lang="en-US" smtClean="0"/>
              <a:t>9/20/20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C4F035-0067-0946-A416-51A59DB38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36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know a preacher who put a photo of people on a roller coaster on his slideshow. He didn’t look closely at the photo and it turns out that it was a roller coaster of topless women. He put it on the projector in a sermon before someone else realized what he was showing to the congregation.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C4F035-0067-0946-A416-51A59DB3800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582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C4F035-0067-0946-A416-51A59DB3800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463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F7F45-793B-AC44-8F47-8A6CAF471C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468CC0-70B2-DB4C-8D6E-8F407A18A3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CDA4D-1D9D-D846-B3F6-ED9875B24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BF887-3DC4-CB40-814E-15EECDC54328}" type="datetimeFigureOut">
              <a:rPr lang="en-US" smtClean="0"/>
              <a:t>9/20/20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8ACA56-1FB3-B44B-ADFE-C5C1373A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B982A0-0B67-8D47-A890-D0C7B8AB1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0EE7E-723B-C146-B6D4-B12E6B25D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444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926CC-172B-2E48-B669-B31604930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591B40-B757-4446-9F33-E0C45753B1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4A93DE-42B8-B245-9EF1-62E6A5F50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BF887-3DC4-CB40-814E-15EECDC54328}" type="datetimeFigureOut">
              <a:rPr lang="en-US" smtClean="0"/>
              <a:t>9/20/20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2DD002-9818-A54C-9613-754D87F41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8032B-3987-F14C-8454-EDD3BEAF5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0EE7E-723B-C146-B6D4-B12E6B25D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065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5BDD0B9-4882-5D43-889F-04DF8A8CBB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D2C39E-F11A-4E47-9E36-C9E3336A78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8CEF3-9D6D-8B45-B8BE-A79F4785D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BF887-3DC4-CB40-814E-15EECDC54328}" type="datetimeFigureOut">
              <a:rPr lang="en-US" smtClean="0"/>
              <a:t>9/20/20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5BD236-F232-3C42-A304-376BEB98A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F7F37-2726-464E-B3DF-A4A96B3FD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0EE7E-723B-C146-B6D4-B12E6B25D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397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5669F-8F2F-DF4E-B951-6A8257360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8A8375-59A1-F242-AF2B-F91CDA58B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D38C95-2F0B-1A4A-B978-A93B5D2B8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BF887-3DC4-CB40-814E-15EECDC54328}" type="datetimeFigureOut">
              <a:rPr lang="en-US" smtClean="0"/>
              <a:t>9/20/20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A92004-8982-C14F-84FC-0FAF1F031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6CB189-49C7-7049-B151-EB9083642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0EE7E-723B-C146-B6D4-B12E6B25D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230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3D1C3-58DF-BA43-A015-E778BCADD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3A9592-0911-5449-951B-C80750B93B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E2B50E-1AC9-DF4F-8143-F2AA1E41A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BF887-3DC4-CB40-814E-15EECDC54328}" type="datetimeFigureOut">
              <a:rPr lang="en-US" smtClean="0"/>
              <a:t>9/20/20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57E32A-7AAB-5C4E-A0AD-51FBE796B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1BF6BD-C306-234F-89AE-14F31DB26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0EE7E-723B-C146-B6D4-B12E6B25D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640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3F9AF-5087-2742-BFB2-574EF98FA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873436-CF2B-0244-957D-6C021EB1E6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B7282A-4519-F140-ABB4-F32B1ACD4D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C4D3DB-CDED-B946-A2D4-4792D49CC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BF887-3DC4-CB40-814E-15EECDC54328}" type="datetimeFigureOut">
              <a:rPr lang="en-US" smtClean="0"/>
              <a:t>9/20/20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EBD61B-3181-AB48-82C3-1F0BFBCC7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9A4C7D-A20C-3544-9812-892D160D8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0EE7E-723B-C146-B6D4-B12E6B25D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505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CD371-3DCD-564B-9984-88D5CA902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8ACEC6-DB0B-9645-858C-87E6AAAF36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83B3D9-5247-004F-80BE-12AB3DE52B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5CA9C0-E1C3-2F4D-8232-9611BFDDD8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21DCDF-F332-3A41-A44F-C59933A4FC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C157328-7D1C-C04A-AFA8-FF71A0EED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BF887-3DC4-CB40-814E-15EECDC54328}" type="datetimeFigureOut">
              <a:rPr lang="en-US" smtClean="0"/>
              <a:t>9/20/20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175477-1FFF-D740-BA60-0202A9ED1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988EE6-B60A-434C-9310-3D7812EAF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0EE7E-723B-C146-B6D4-B12E6B25D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999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ECE6E-8E44-A04C-AF84-6404E2C12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E43103-68D6-3E45-846A-CF07BE7BF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BF887-3DC4-CB40-814E-15EECDC54328}" type="datetimeFigureOut">
              <a:rPr lang="en-US" smtClean="0"/>
              <a:t>9/20/20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BBE649-A891-5C48-B68B-95AF0C4EB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1AC439-C301-EE47-9197-A1A7F9030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0EE7E-723B-C146-B6D4-B12E6B25D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906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39C583-57F6-284C-BDA9-B9556938B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BF887-3DC4-CB40-814E-15EECDC54328}" type="datetimeFigureOut">
              <a:rPr lang="en-US" smtClean="0"/>
              <a:t>9/20/20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5E712B-8BA3-3548-AE74-6ED83C4DB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06C90B-34E0-1E42-9162-71B64C547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0EE7E-723B-C146-B6D4-B12E6B25D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813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C0E2E-93A9-0349-A4FD-2697CF4D9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7B6B3A-987C-284C-8F92-3067A65204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7E4B38-2C27-B843-B5C2-D3D23C3B3D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F7374C-15D3-BF46-9F0F-ABEDFEF5E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BF887-3DC4-CB40-814E-15EECDC54328}" type="datetimeFigureOut">
              <a:rPr lang="en-US" smtClean="0"/>
              <a:t>9/20/20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B15F15-401B-F347-A2F7-FC2C5620C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846B8B-33C9-0F47-A2F1-C242D8C1B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0EE7E-723B-C146-B6D4-B12E6B25D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871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85053-57CA-6249-983E-58AA7D4BC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79B6A1-4DE0-9E4A-A902-35E4D1A70E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13BD85-8B79-6A41-A096-DC77752656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492DA9-5F3B-3647-B500-482A39306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BF887-3DC4-CB40-814E-15EECDC54328}" type="datetimeFigureOut">
              <a:rPr lang="en-US" smtClean="0"/>
              <a:t>9/20/20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1AFC35-E2EF-D846-B830-D797B5516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577C48-ACD9-7141-8D2E-16C7D8713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0EE7E-723B-C146-B6D4-B12E6B25D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4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D10D12-5B9B-1F4B-8572-7E99EA9E7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89E7FC-E383-584C-A26E-6AF18EBE91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F46A47-2E45-8B4D-9174-D33120A633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BF887-3DC4-CB40-814E-15EECDC54328}" type="datetimeFigureOut">
              <a:rPr lang="en-US" smtClean="0"/>
              <a:t>9/20/20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B1BA8F-155A-4042-9F3E-D6A0C45561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2051AB-5ABF-1749-A95D-6C3CD5905D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0EE7E-723B-C146-B6D4-B12E6B25D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5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4 Easy Tricks To Create An Epic Presentation | Goalcast">
            <a:extLst>
              <a:ext uri="{FF2B5EF4-FFF2-40B4-BE49-F238E27FC236}">
                <a16:creationId xmlns:a16="http://schemas.microsoft.com/office/drawing/2014/main" id="{3A1A7883-E6EE-7940-8A0D-F2B35BB716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9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1CFFF2D-BA7B-B847-A134-9DEBA7BF9A1F}"/>
              </a:ext>
            </a:extLst>
          </p:cNvPr>
          <p:cNvSpPr txBox="1"/>
          <p:nvPr/>
        </p:nvSpPr>
        <p:spPr>
          <a:xfrm>
            <a:off x="522514" y="783771"/>
            <a:ext cx="1114697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Perpetua" panose="02020502060401020303" pitchFamily="18" charset="77"/>
              </a:rPr>
              <a:t>Preparing To Teach</a:t>
            </a:r>
          </a:p>
          <a:p>
            <a:pPr algn="ctr"/>
            <a:r>
              <a:rPr lang="en-US" sz="5400" dirty="0">
                <a:latin typeface="Perpetua" panose="02020502060401020303" pitchFamily="18" charset="77"/>
              </a:rPr>
              <a:t>PowerPoint   Illustration  Class Management </a:t>
            </a:r>
          </a:p>
        </p:txBody>
      </p:sp>
    </p:spTree>
    <p:extLst>
      <p:ext uri="{BB962C8B-B14F-4D97-AF65-F5344CB8AC3E}">
        <p14:creationId xmlns:p14="http://schemas.microsoft.com/office/powerpoint/2010/main" val="5500135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E1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ffective Presentation Skills: Engage Your Audience with NLP Strategies  Course - Aventis: Award Winning Training Provider">
            <a:extLst>
              <a:ext uri="{FF2B5EF4-FFF2-40B4-BE49-F238E27FC236}">
                <a16:creationId xmlns:a16="http://schemas.microsoft.com/office/drawing/2014/main" id="{1DB79002-557D-2A4D-8E6F-920138642B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00346"/>
            <a:ext cx="6457732" cy="3430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5F58231-9625-FA43-B5C0-4B2E767CD628}"/>
              </a:ext>
            </a:extLst>
          </p:cNvPr>
          <p:cNvSpPr txBox="1"/>
          <p:nvPr/>
        </p:nvSpPr>
        <p:spPr>
          <a:xfrm>
            <a:off x="572142" y="23104"/>
            <a:ext cx="111469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latin typeface="Perpetua" panose="02020502060401020303" pitchFamily="18" charset="77"/>
              </a:rPr>
              <a:t>Formatting A Presentation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0F8F61-9F88-0F49-9E56-E97A2B39156A}"/>
              </a:ext>
            </a:extLst>
          </p:cNvPr>
          <p:cNvSpPr txBox="1"/>
          <p:nvPr/>
        </p:nvSpPr>
        <p:spPr>
          <a:xfrm>
            <a:off x="1071623" y="1436514"/>
            <a:ext cx="4314485" cy="2308324"/>
          </a:xfrm>
          <a:prstGeom prst="rect">
            <a:avLst/>
          </a:prstGeom>
          <a:solidFill>
            <a:schemeClr val="bg1">
              <a:alpha val="55000"/>
            </a:schemeClr>
          </a:solidFill>
          <a:effectLst>
            <a:softEdge rad="317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Two Fonts</a:t>
            </a:r>
          </a:p>
          <a:p>
            <a:pPr algn="ctr"/>
            <a:r>
              <a:rPr lang="en-US" sz="3600" dirty="0"/>
              <a:t>&lt; 32 Pt</a:t>
            </a:r>
          </a:p>
          <a:p>
            <a:pPr algn="ctr"/>
            <a:r>
              <a:rPr lang="en-US" sz="3600" dirty="0"/>
              <a:t>16:9 Wide</a:t>
            </a:r>
            <a:br>
              <a:rPr lang="en-US" sz="3600" dirty="0"/>
            </a:br>
            <a:r>
              <a:rPr lang="en-US" sz="3600" dirty="0"/>
              <a:t>High Contrast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ECCE57-A6D5-6044-B161-85C970F44A85}"/>
              </a:ext>
            </a:extLst>
          </p:cNvPr>
          <p:cNvSpPr txBox="1"/>
          <p:nvPr/>
        </p:nvSpPr>
        <p:spPr>
          <a:xfrm>
            <a:off x="5057055" y="1503300"/>
            <a:ext cx="66620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Color Theme</a:t>
            </a:r>
          </a:p>
          <a:p>
            <a:pPr algn="ctr"/>
            <a:r>
              <a:rPr lang="en-US" sz="3200" dirty="0"/>
              <a:t>Matching Colors</a:t>
            </a:r>
          </a:p>
          <a:p>
            <a:pPr algn="ctr"/>
            <a:r>
              <a:rPr lang="en-US" sz="3200" dirty="0"/>
              <a:t>Sports Teams &amp; Logos</a:t>
            </a:r>
            <a:endParaRPr lang="en-US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12C9AB-2160-D04B-A6EC-745735FCADD0}"/>
              </a:ext>
            </a:extLst>
          </p:cNvPr>
          <p:cNvSpPr txBox="1"/>
          <p:nvPr/>
        </p:nvSpPr>
        <p:spPr>
          <a:xfrm>
            <a:off x="6280469" y="3669131"/>
            <a:ext cx="421522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Don’t Use </a:t>
            </a:r>
            <a:br>
              <a:rPr lang="en-US" sz="4400" dirty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en-US" sz="4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Templates</a:t>
            </a:r>
            <a:endParaRPr lang="en-US" sz="28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74AFE8-65DA-574E-A09D-8D51DD38BF15}"/>
              </a:ext>
            </a:extLst>
          </p:cNvPr>
          <p:cNvSpPr txBox="1"/>
          <p:nvPr/>
        </p:nvSpPr>
        <p:spPr>
          <a:xfrm>
            <a:off x="-485057" y="5434539"/>
            <a:ext cx="70600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effectLst>
                  <a:glow rad="127000">
                    <a:schemeClr val="bg1"/>
                  </a:glow>
                </a:effectLst>
              </a:rPr>
              <a:t>NO Transitions</a:t>
            </a:r>
          </a:p>
          <a:p>
            <a:pPr algn="ctr"/>
            <a:r>
              <a:rPr lang="en-US" sz="4400" dirty="0">
                <a:effectLst>
                  <a:glow rad="127000">
                    <a:schemeClr val="bg1"/>
                  </a:glow>
                </a:effectLst>
              </a:rPr>
              <a:t>Limit Animation</a:t>
            </a:r>
            <a:endParaRPr lang="en-US" sz="2800" dirty="0">
              <a:effectLst>
                <a:glow rad="127000">
                  <a:schemeClr val="bg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594184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ancun: We're Here! - The Editor's Blog | The Editor's Blog">
            <a:extLst>
              <a:ext uri="{FF2B5EF4-FFF2-40B4-BE49-F238E27FC236}">
                <a16:creationId xmlns:a16="http://schemas.microsoft.com/office/drawing/2014/main" id="{384C3389-2882-F84E-9DA5-BFD054691D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6C84E70-B092-B04C-9058-CA233D39EAD0}"/>
              </a:ext>
            </a:extLst>
          </p:cNvPr>
          <p:cNvSpPr txBox="1"/>
          <p:nvPr/>
        </p:nvSpPr>
        <p:spPr>
          <a:xfrm>
            <a:off x="2177143" y="232229"/>
            <a:ext cx="783771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Perpetua" panose="02020502060401020303" pitchFamily="18" charset="77"/>
              </a:rPr>
              <a:t>Guidelines</a:t>
            </a:r>
          </a:p>
        </p:txBody>
      </p:sp>
    </p:spTree>
    <p:extLst>
      <p:ext uri="{BB962C8B-B14F-4D97-AF65-F5344CB8AC3E}">
        <p14:creationId xmlns:p14="http://schemas.microsoft.com/office/powerpoint/2010/main" val="1284456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ilhouette of person raising hand photo – Free Silhouette Image on Unsplash">
            <a:extLst>
              <a:ext uri="{FF2B5EF4-FFF2-40B4-BE49-F238E27FC236}">
                <a16:creationId xmlns:a16="http://schemas.microsoft.com/office/drawing/2014/main" id="{3CDB5E43-2C87-1949-B604-72EFA5BB6F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6057" y="2598057"/>
            <a:ext cx="3195943" cy="42599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7639210-E6E1-9B41-BBD6-54BD0C935BAE}"/>
              </a:ext>
            </a:extLst>
          </p:cNvPr>
          <p:cNvSpPr txBox="1"/>
          <p:nvPr/>
        </p:nvSpPr>
        <p:spPr>
          <a:xfrm>
            <a:off x="522514" y="203200"/>
            <a:ext cx="111469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Perpetua" panose="02020502060401020303" pitchFamily="18" charset="77"/>
              </a:rPr>
              <a:t>Class Management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004BB2-BF13-FC42-AF03-B94A5AB8F87A}"/>
              </a:ext>
            </a:extLst>
          </p:cNvPr>
          <p:cNvSpPr txBox="1"/>
          <p:nvPr/>
        </p:nvSpPr>
        <p:spPr>
          <a:xfrm>
            <a:off x="522514" y="2973701"/>
            <a:ext cx="89408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b="1" dirty="0"/>
              <a:t> It is ok if you don’t know something.</a:t>
            </a:r>
          </a:p>
          <a:p>
            <a:pPr>
              <a:spcAft>
                <a:spcPts val="1200"/>
              </a:spcAft>
            </a:pPr>
            <a:r>
              <a:rPr lang="en-US" sz="3200" b="1" dirty="0"/>
              <a:t>Mirroring</a:t>
            </a:r>
            <a:r>
              <a:rPr lang="en-US" sz="3200" dirty="0"/>
              <a:t> – taking a similar tone and disposition as the person commenting</a:t>
            </a:r>
          </a:p>
          <a:p>
            <a:pPr>
              <a:spcAft>
                <a:spcPts val="1200"/>
              </a:spcAft>
            </a:pPr>
            <a:r>
              <a:rPr lang="en-US" sz="3200" b="1" dirty="0"/>
              <a:t>Class Problems</a:t>
            </a:r>
            <a:br>
              <a:rPr lang="en-US" sz="3200" dirty="0"/>
            </a:br>
            <a:r>
              <a:rPr lang="en-US" sz="3200" dirty="0"/>
              <a:t>Oversharing, Controversy, Out of line</a:t>
            </a:r>
          </a:p>
          <a:p>
            <a:pPr>
              <a:spcAft>
                <a:spcPts val="1200"/>
              </a:spcAft>
            </a:pPr>
            <a:r>
              <a:rPr lang="en-US" sz="3200" b="1" dirty="0"/>
              <a:t>Taking Control of the Class.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29DF3F-EC54-3C49-9D58-F234E84C8C28}"/>
              </a:ext>
            </a:extLst>
          </p:cNvPr>
          <p:cNvSpPr txBox="1"/>
          <p:nvPr/>
        </p:nvSpPr>
        <p:spPr>
          <a:xfrm>
            <a:off x="522514" y="1462184"/>
            <a:ext cx="108857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1 Corinthians 14:40  </a:t>
            </a:r>
            <a:br>
              <a:rPr lang="en-US" sz="3200" dirty="0"/>
            </a:br>
            <a:r>
              <a:rPr lang="en-US" sz="3200" dirty="0"/>
              <a:t>But all things must be done properly and in an orderly manner. </a:t>
            </a:r>
          </a:p>
        </p:txBody>
      </p:sp>
    </p:spTree>
    <p:extLst>
      <p:ext uri="{BB962C8B-B14F-4D97-AF65-F5344CB8AC3E}">
        <p14:creationId xmlns:p14="http://schemas.microsoft.com/office/powerpoint/2010/main" val="2727116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D25004C-1F23-E345-AA84-35D994E9D7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83" y="1567081"/>
            <a:ext cx="6248232" cy="474914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1CFFF2D-BA7B-B847-A134-9DEBA7BF9A1F}"/>
              </a:ext>
            </a:extLst>
          </p:cNvPr>
          <p:cNvSpPr txBox="1"/>
          <p:nvPr/>
        </p:nvSpPr>
        <p:spPr>
          <a:xfrm>
            <a:off x="522513" y="239486"/>
            <a:ext cx="111469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latin typeface="Perpetua" panose="02020502060401020303" pitchFamily="18" charset="77"/>
              </a:rPr>
              <a:t>Illustration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048CEB-05C0-B94E-AC48-DD84B2C15DC0}"/>
              </a:ext>
            </a:extLst>
          </p:cNvPr>
          <p:cNvSpPr txBox="1"/>
          <p:nvPr/>
        </p:nvSpPr>
        <p:spPr>
          <a:xfrm>
            <a:off x="0" y="6077205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On offensive illustration will never be forgotten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BE6F34-FC0F-7744-9B24-C81C0EECAA47}"/>
              </a:ext>
            </a:extLst>
          </p:cNvPr>
          <p:cNvSpPr txBox="1"/>
          <p:nvPr/>
        </p:nvSpPr>
        <p:spPr>
          <a:xfrm>
            <a:off x="224972" y="1255149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An effective illustration will add color, </a:t>
            </a:r>
            <a:br>
              <a:rPr lang="en-US" sz="3600" dirty="0"/>
            </a:br>
            <a:r>
              <a:rPr lang="en-US" sz="3600" dirty="0"/>
              <a:t>understanding, and be remembered.</a:t>
            </a:r>
          </a:p>
        </p:txBody>
      </p:sp>
    </p:spTree>
    <p:extLst>
      <p:ext uri="{BB962C8B-B14F-4D97-AF65-F5344CB8AC3E}">
        <p14:creationId xmlns:p14="http://schemas.microsoft.com/office/powerpoint/2010/main" val="1190490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tudies test ways to slow the spread of fake news | Science News for  Students">
            <a:extLst>
              <a:ext uri="{FF2B5EF4-FFF2-40B4-BE49-F238E27FC236}">
                <a16:creationId xmlns:a16="http://schemas.microsoft.com/office/drawing/2014/main" id="{20736B18-1376-A24D-9182-96AE38AE8B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056" y="428172"/>
            <a:ext cx="7503887" cy="4220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DAF8872-B4E4-004E-A83F-A43236246CFF}"/>
              </a:ext>
            </a:extLst>
          </p:cNvPr>
          <p:cNvSpPr txBox="1"/>
          <p:nvPr/>
        </p:nvSpPr>
        <p:spPr>
          <a:xfrm>
            <a:off x="1574799" y="5063368"/>
            <a:ext cx="99713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Don’t discredit your bible teaching by using fake or false illustrations.</a:t>
            </a:r>
          </a:p>
        </p:txBody>
      </p:sp>
    </p:spTree>
    <p:extLst>
      <p:ext uri="{BB962C8B-B14F-4D97-AF65-F5344CB8AC3E}">
        <p14:creationId xmlns:p14="http://schemas.microsoft.com/office/powerpoint/2010/main" val="158840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8BDB91-6A2C-204A-A9A2-13CFB7E4BB7B}"/>
              </a:ext>
            </a:extLst>
          </p:cNvPr>
          <p:cNvSpPr txBox="1"/>
          <p:nvPr/>
        </p:nvSpPr>
        <p:spPr>
          <a:xfrm>
            <a:off x="406400" y="704205"/>
            <a:ext cx="1114697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Perpetua" panose="02020502060401020303" pitchFamily="18" charset="77"/>
              </a:rPr>
              <a:t>Cliché</a:t>
            </a:r>
          </a:p>
          <a:p>
            <a:endParaRPr lang="en-US" sz="7200" dirty="0">
              <a:latin typeface="Perpetua" panose="02020502060401020303" pitchFamily="18" charset="77"/>
            </a:endParaRPr>
          </a:p>
          <a:p>
            <a:r>
              <a:rPr lang="en-US" sz="7200" dirty="0">
                <a:latin typeface="Perpetua" panose="02020502060401020303" pitchFamily="18" charset="77"/>
              </a:rPr>
              <a:t>Jargon</a:t>
            </a:r>
          </a:p>
          <a:p>
            <a:endParaRPr lang="en-US" sz="7200" dirty="0">
              <a:latin typeface="Perpetua" panose="02020502060401020303" pitchFamily="18" charset="77"/>
            </a:endParaRPr>
          </a:p>
          <a:p>
            <a:r>
              <a:rPr lang="en-US" sz="7200" dirty="0">
                <a:latin typeface="Perpetua" panose="02020502060401020303" pitchFamily="18" charset="77"/>
              </a:rPr>
              <a:t>Stereotypes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AA73F9-D27B-B845-99B1-3EA4A50F5039}"/>
              </a:ext>
            </a:extLst>
          </p:cNvPr>
          <p:cNvSpPr txBox="1"/>
          <p:nvPr/>
        </p:nvSpPr>
        <p:spPr>
          <a:xfrm>
            <a:off x="406400" y="1538515"/>
            <a:ext cx="11059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People will fill in their own meaning instead of hearing you.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A73DC0-B350-5146-8902-7983FC368A64}"/>
              </a:ext>
            </a:extLst>
          </p:cNvPr>
          <p:cNvSpPr txBox="1"/>
          <p:nvPr/>
        </p:nvSpPr>
        <p:spPr>
          <a:xfrm>
            <a:off x="449943" y="3955144"/>
            <a:ext cx="11059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Only the initiated will understand. Leaves people behind.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798A13-E47F-C84A-8C01-72A8ABCFE7DE}"/>
              </a:ext>
            </a:extLst>
          </p:cNvPr>
          <p:cNvSpPr txBox="1"/>
          <p:nvPr/>
        </p:nvSpPr>
        <p:spPr>
          <a:xfrm>
            <a:off x="406400" y="6158202"/>
            <a:ext cx="11059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The exceptions will not go along with you.</a:t>
            </a:r>
          </a:p>
        </p:txBody>
      </p:sp>
      <p:sp>
        <p:nvSpPr>
          <p:cNvPr id="6" name="AutoShape 2" descr="Confused icon vector 02">
            <a:extLst>
              <a:ext uri="{FF2B5EF4-FFF2-40B4-BE49-F238E27FC236}">
                <a16:creationId xmlns:a16="http://schemas.microsoft.com/office/drawing/2014/main" id="{000AE568-076C-5B46-A9D9-CB0208D2FB8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953000" y="2286000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4" name="Picture 6" descr="Rolling Emoji Vector SVG Icon (2) - SVG Repo">
            <a:extLst>
              <a:ext uri="{FF2B5EF4-FFF2-40B4-BE49-F238E27FC236}">
                <a16:creationId xmlns:a16="http://schemas.microsoft.com/office/drawing/2014/main" id="{122E6C2B-D320-8942-A455-B99BB49765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16" y="115023"/>
            <a:ext cx="1349873" cy="1349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Face with Rolling Eyes Emoji Outline Vector Free | Emoji coloring pages,  Emoji, Eyes emoji">
            <a:extLst>
              <a:ext uri="{FF2B5EF4-FFF2-40B4-BE49-F238E27FC236}">
                <a16:creationId xmlns:a16="http://schemas.microsoft.com/office/drawing/2014/main" id="{3A7AE652-A091-894A-9D3B-D511298F0A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15"/>
          <a:stretch/>
        </p:blipFill>
        <p:spPr bwMode="auto">
          <a:xfrm>
            <a:off x="4626472" y="4496113"/>
            <a:ext cx="1815562" cy="168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Confused Icon - Free Download, PNG and Vector">
            <a:extLst>
              <a:ext uri="{FF2B5EF4-FFF2-40B4-BE49-F238E27FC236}">
                <a16:creationId xmlns:a16="http://schemas.microsoft.com/office/drawing/2014/main" id="{FCF4405F-16FC-4148-BC0C-CF2B7CB0F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872" y="2251091"/>
            <a:ext cx="1682760" cy="168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7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4C92D97-F38B-D043-BC0F-A629BCF29F2F}"/>
              </a:ext>
            </a:extLst>
          </p:cNvPr>
          <p:cNvSpPr txBox="1"/>
          <p:nvPr/>
        </p:nvSpPr>
        <p:spPr>
          <a:xfrm>
            <a:off x="572142" y="23104"/>
            <a:ext cx="111469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Perpetua" panose="02020502060401020303" pitchFamily="18" charset="77"/>
              </a:rPr>
              <a:t>Personal Illustrations</a:t>
            </a:r>
          </a:p>
        </p:txBody>
      </p:sp>
      <p:pic>
        <p:nvPicPr>
          <p:cNvPr id="6146" name="Picture 2" descr="Scar, Health Care, Pacient, medical, Surgery, Humanpictos icon">
            <a:extLst>
              <a:ext uri="{FF2B5EF4-FFF2-40B4-BE49-F238E27FC236}">
                <a16:creationId xmlns:a16="http://schemas.microsoft.com/office/drawing/2014/main" id="{684575CA-CC02-714D-B3FE-F21DCA7482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131" y="1422400"/>
            <a:ext cx="2322286" cy="2322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and wound icon on chess transparent Royalty Free Vector">
            <a:extLst>
              <a:ext uri="{FF2B5EF4-FFF2-40B4-BE49-F238E27FC236}">
                <a16:creationId xmlns:a16="http://schemas.microsoft.com/office/drawing/2014/main" id="{0D1FA69B-BB38-CE47-8AF7-198A3F86F1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179" b="90000" l="7100" r="95400">
                        <a14:foregroundMark x1="6600" y1="38462" x2="7100" y2="46282"/>
                        <a14:foregroundMark x1="7100" y1="46282" x2="10000" y2="52308"/>
                        <a14:foregroundMark x1="70500" y1="64359" x2="71300" y2="67051"/>
                        <a14:foregroundMark x1="77700" y1="50000" x2="85700" y2="56026"/>
                        <a14:foregroundMark x1="82700" y1="40385" x2="88700" y2="41795"/>
                        <a14:foregroundMark x1="88700" y1="41795" x2="89600" y2="42564"/>
                        <a14:foregroundMark x1="84300" y1="29615" x2="87000" y2="25769"/>
                        <a14:foregroundMark x1="91400" y1="44231" x2="95400" y2="45513"/>
                        <a14:foregroundMark x1="63500" y1="12949" x2="72100" y2="7179"/>
                        <a14:foregroundMark x1="82400" y1="31795" x2="80200" y2="341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409191"/>
            <a:ext cx="3481388" cy="2715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ontract Signing Svg Png Icon Free Download (#453472) - OnlineWebFonts.COM">
            <a:extLst>
              <a:ext uri="{FF2B5EF4-FFF2-40B4-BE49-F238E27FC236}">
                <a16:creationId xmlns:a16="http://schemas.microsoft.com/office/drawing/2014/main" id="{9844676E-9FC9-4745-978E-469C21574A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207" y="2004928"/>
            <a:ext cx="3164764" cy="3171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238A01-CE62-8C49-A450-B4647F9F3688}"/>
              </a:ext>
            </a:extLst>
          </p:cNvPr>
          <p:cNvSpPr txBox="1"/>
          <p:nvPr/>
        </p:nvSpPr>
        <p:spPr>
          <a:xfrm>
            <a:off x="0" y="5991500"/>
            <a:ext cx="3802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Scars NOT Wounds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395D98-CFA4-164E-9329-EA8F07915A6A}"/>
              </a:ext>
            </a:extLst>
          </p:cNvPr>
          <p:cNvSpPr txBox="1"/>
          <p:nvPr/>
        </p:nvSpPr>
        <p:spPr>
          <a:xfrm>
            <a:off x="4495121" y="5991500"/>
            <a:ext cx="3802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Get Permission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0C3E9A-2128-434A-A964-01EB4E15DBBE}"/>
              </a:ext>
            </a:extLst>
          </p:cNvPr>
          <p:cNvSpPr txBox="1"/>
          <p:nvPr/>
        </p:nvSpPr>
        <p:spPr>
          <a:xfrm>
            <a:off x="8389257" y="2549439"/>
            <a:ext cx="38027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You </a:t>
            </a:r>
          </a:p>
        </p:txBody>
      </p:sp>
      <p:pic>
        <p:nvPicPr>
          <p:cNvPr id="6152" name="Picture 8" descr="10 Turkey Icons For Email Images - Turkey Icons Thanksgiving, Orange Email  Icon and Charlie Brown Thanksgiving / Newdesignfile.com">
            <a:extLst>
              <a:ext uri="{FF2B5EF4-FFF2-40B4-BE49-F238E27FC236}">
                <a16:creationId xmlns:a16="http://schemas.microsoft.com/office/drawing/2014/main" id="{53BA7617-EA8E-6B41-93B0-BEAF70C514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8990" y="363419"/>
            <a:ext cx="2220124" cy="2220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Free Icon | Winner">
            <a:extLst>
              <a:ext uri="{FF2B5EF4-FFF2-40B4-BE49-F238E27FC236}">
                <a16:creationId xmlns:a16="http://schemas.microsoft.com/office/drawing/2014/main" id="{0426640B-B452-A64D-AD77-0C39565062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8749" y="3668357"/>
            <a:ext cx="2456543" cy="2456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793B658-5504-1E4B-837C-A68B236A6788}"/>
              </a:ext>
            </a:extLst>
          </p:cNvPr>
          <p:cNvSpPr txBox="1"/>
          <p:nvPr/>
        </p:nvSpPr>
        <p:spPr>
          <a:xfrm>
            <a:off x="8224971" y="5909148"/>
            <a:ext cx="38027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Others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4A391AC-DB70-5847-AA3C-B36F06D471EE}"/>
              </a:ext>
            </a:extLst>
          </p:cNvPr>
          <p:cNvSpPr/>
          <p:nvPr/>
        </p:nvSpPr>
        <p:spPr>
          <a:xfrm>
            <a:off x="8546328" y="3495306"/>
            <a:ext cx="3481386" cy="328762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B928D37-B78B-8240-B130-A9338E0AB15F}"/>
              </a:ext>
            </a:extLst>
          </p:cNvPr>
          <p:cNvSpPr/>
          <p:nvPr/>
        </p:nvSpPr>
        <p:spPr>
          <a:xfrm>
            <a:off x="8533899" y="58317"/>
            <a:ext cx="3481386" cy="328762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56408A-F14C-1D4E-882C-8C33BD7F2868}"/>
              </a:ext>
            </a:extLst>
          </p:cNvPr>
          <p:cNvSpPr/>
          <p:nvPr/>
        </p:nvSpPr>
        <p:spPr>
          <a:xfrm>
            <a:off x="4191643" y="1743664"/>
            <a:ext cx="127950" cy="471429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575342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C7B1662-9059-454D-8DB7-3229A1823359}"/>
              </a:ext>
            </a:extLst>
          </p:cNvPr>
          <p:cNvSpPr txBox="1"/>
          <p:nvPr/>
        </p:nvSpPr>
        <p:spPr>
          <a:xfrm>
            <a:off x="195942" y="1786657"/>
            <a:ext cx="105083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Vulgar language – don’t use or allude to vulgar, crass, or other inappropriate terms or sayings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82D8CF-3802-B047-8F51-545E031CFEF7}"/>
              </a:ext>
            </a:extLst>
          </p:cNvPr>
          <p:cNvSpPr txBox="1"/>
          <p:nvPr/>
        </p:nvSpPr>
        <p:spPr>
          <a:xfrm>
            <a:off x="195943" y="3317186"/>
            <a:ext cx="10508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Beware of movie quotes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A888DB-F41E-1045-81C2-A3BDBA61A30F}"/>
              </a:ext>
            </a:extLst>
          </p:cNvPr>
          <p:cNvSpPr txBox="1"/>
          <p:nvPr/>
        </p:nvSpPr>
        <p:spPr>
          <a:xfrm>
            <a:off x="195943" y="4293717"/>
            <a:ext cx="118001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Don’t use terms that will offend or detract from your message. </a:t>
            </a:r>
            <a:br>
              <a:rPr lang="en-US" sz="3600" dirty="0"/>
            </a:br>
            <a:r>
              <a:rPr lang="en-US" sz="2800" i="1" dirty="0"/>
              <a:t>Controversial, political, hot-button, church problems, personal grievance 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38336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ffective Presentation Skills: Engage Your Audience with NLP Strategies  Course - Aventis: Award Winning Training Provider">
            <a:extLst>
              <a:ext uri="{FF2B5EF4-FFF2-40B4-BE49-F238E27FC236}">
                <a16:creationId xmlns:a16="http://schemas.microsoft.com/office/drawing/2014/main" id="{1DB79002-557D-2A4D-8E6F-920138642B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65687" cy="6834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5F58231-9625-FA43-B5C0-4B2E767CD628}"/>
              </a:ext>
            </a:extLst>
          </p:cNvPr>
          <p:cNvSpPr txBox="1"/>
          <p:nvPr/>
        </p:nvSpPr>
        <p:spPr>
          <a:xfrm>
            <a:off x="572142" y="23104"/>
            <a:ext cx="111469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latin typeface="Perpetua" panose="02020502060401020303" pitchFamily="18" charset="77"/>
              </a:rPr>
              <a:t>Formatting A Presentation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DBB7C81-F3AB-4848-8E9E-7F783C307277}"/>
              </a:ext>
            </a:extLst>
          </p:cNvPr>
          <p:cNvSpPr/>
          <p:nvPr/>
        </p:nvSpPr>
        <p:spPr>
          <a:xfrm>
            <a:off x="275771" y="1088571"/>
            <a:ext cx="4682029" cy="2743200"/>
          </a:xfrm>
          <a:prstGeom prst="rect">
            <a:avLst/>
          </a:prstGeom>
          <a:solidFill>
            <a:schemeClr val="bg1">
              <a:alpha val="68000"/>
            </a:schemeClr>
          </a:solidFill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0F8F61-9F88-0F49-9E56-E97A2B39156A}"/>
              </a:ext>
            </a:extLst>
          </p:cNvPr>
          <p:cNvSpPr txBox="1"/>
          <p:nvPr/>
        </p:nvSpPr>
        <p:spPr>
          <a:xfrm>
            <a:off x="-134070" y="960170"/>
            <a:ext cx="492144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Two Fonts</a:t>
            </a:r>
          </a:p>
          <a:p>
            <a:pPr algn="ctr"/>
            <a:r>
              <a:rPr lang="en-US" sz="4400" dirty="0"/>
              <a:t>&lt; 32 Pt</a:t>
            </a:r>
          </a:p>
          <a:p>
            <a:pPr algn="ctr"/>
            <a:r>
              <a:rPr lang="en-US" sz="4400" dirty="0"/>
              <a:t>16:9 Wide</a:t>
            </a:r>
            <a:br>
              <a:rPr lang="en-US" sz="4400" dirty="0"/>
            </a:br>
            <a:r>
              <a:rPr lang="en-US" sz="4400" dirty="0"/>
              <a:t>High Contrast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ECCE57-A6D5-6044-B161-85C970F44A85}"/>
              </a:ext>
            </a:extLst>
          </p:cNvPr>
          <p:cNvSpPr txBox="1"/>
          <p:nvPr/>
        </p:nvSpPr>
        <p:spPr>
          <a:xfrm>
            <a:off x="4957800" y="1735574"/>
            <a:ext cx="66620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Color Theme</a:t>
            </a:r>
          </a:p>
          <a:p>
            <a:pPr algn="ctr"/>
            <a:r>
              <a:rPr lang="en-US" sz="3200" dirty="0"/>
              <a:t>Matching Colors</a:t>
            </a:r>
          </a:p>
          <a:p>
            <a:pPr algn="ctr"/>
            <a:r>
              <a:rPr lang="en-US" sz="3200" dirty="0"/>
              <a:t>Sports Teams &amp; Logos</a:t>
            </a:r>
            <a:endParaRPr lang="en-US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12C9AB-2160-D04B-A6EC-745735FCADD0}"/>
              </a:ext>
            </a:extLst>
          </p:cNvPr>
          <p:cNvSpPr txBox="1"/>
          <p:nvPr/>
        </p:nvSpPr>
        <p:spPr>
          <a:xfrm>
            <a:off x="572142" y="5042595"/>
            <a:ext cx="421522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Don’t Use </a:t>
            </a:r>
            <a:br>
              <a:rPr lang="en-US" sz="4400" dirty="0"/>
            </a:br>
            <a:r>
              <a:rPr lang="en-US" sz="4400" dirty="0"/>
              <a:t>Templates</a:t>
            </a:r>
            <a:endParaRPr lang="en-US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74AFE8-65DA-574E-A09D-8D51DD38BF15}"/>
              </a:ext>
            </a:extLst>
          </p:cNvPr>
          <p:cNvSpPr txBox="1"/>
          <p:nvPr/>
        </p:nvSpPr>
        <p:spPr>
          <a:xfrm>
            <a:off x="4559830" y="5042595"/>
            <a:ext cx="70600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NO Transitions</a:t>
            </a:r>
          </a:p>
          <a:p>
            <a:pPr algn="ctr"/>
            <a:r>
              <a:rPr lang="en-US" sz="4400" dirty="0"/>
              <a:t>Limit Animation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715844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308</Words>
  <Application>Microsoft Macintosh PowerPoint</Application>
  <PresentationFormat>Widescreen</PresentationFormat>
  <Paragraphs>52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Perpetua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Steven Findley</dc:creator>
  <cp:lastModifiedBy>Steven Findley</cp:lastModifiedBy>
  <cp:revision>10</cp:revision>
  <dcterms:created xsi:type="dcterms:W3CDTF">2018-05-30T23:53:40Z</dcterms:created>
  <dcterms:modified xsi:type="dcterms:W3CDTF">2020-09-20T22:24:26Z</dcterms:modified>
</cp:coreProperties>
</file>