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8" r:id="rId2"/>
    <p:sldId id="259" r:id="rId3"/>
    <p:sldId id="257" r:id="rId4"/>
    <p:sldId id="260" r:id="rId5"/>
    <p:sldId id="261" r:id="rId6"/>
    <p:sldId id="262" r:id="rId7"/>
    <p:sldId id="264"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B3B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71"/>
    <p:restoredTop sz="72194"/>
  </p:normalViewPr>
  <p:slideViewPr>
    <p:cSldViewPr snapToGrid="0" snapToObjects="1">
      <p:cViewPr varScale="1">
        <p:scale>
          <a:sx n="84" d="100"/>
          <a:sy n="84" d="100"/>
        </p:scale>
        <p:origin x="1548"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31B5AE-F474-0D4D-8E72-B90E21E7D12D}" type="datetimeFigureOut">
              <a:rPr lang="en-US" smtClean="0"/>
              <a:t>7/19/2020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095B2-7620-D446-A690-257F1F4E66AD}" type="slidenum">
              <a:rPr lang="en-US" smtClean="0"/>
              <a:t>‹#›</a:t>
            </a:fld>
            <a:endParaRPr lang="en-US"/>
          </a:p>
        </p:txBody>
      </p:sp>
    </p:spTree>
    <p:extLst>
      <p:ext uri="{BB962C8B-B14F-4D97-AF65-F5344CB8AC3E}">
        <p14:creationId xmlns:p14="http://schemas.microsoft.com/office/powerpoint/2010/main" val="316391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3095B2-7620-D446-A690-257F1F4E66AD}" type="slidenum">
              <a:rPr lang="en-US" smtClean="0"/>
              <a:t>2</a:t>
            </a:fld>
            <a:endParaRPr lang="en-US"/>
          </a:p>
        </p:txBody>
      </p:sp>
    </p:spTree>
    <p:extLst>
      <p:ext uri="{BB962C8B-B14F-4D97-AF65-F5344CB8AC3E}">
        <p14:creationId xmlns:p14="http://schemas.microsoft.com/office/powerpoint/2010/main" val="1962253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Sam 21 David was on a mission in service to the king of Israel and the priest saw that as a reason to give what was not lawful under normal circumstances to David (and his men) as provisions. Holiness was the other requirement. </a:t>
            </a:r>
          </a:p>
          <a:p>
            <a:endParaRPr lang="en-US" dirty="0"/>
          </a:p>
          <a:p>
            <a:r>
              <a:rPr lang="en-US" dirty="0"/>
              <a:t>Is it lawful to do good on the sabbath?</a:t>
            </a:r>
          </a:p>
          <a:p>
            <a:r>
              <a:rPr lang="en-US" dirty="0"/>
              <a:t>You circumcise on the sabbath, priest give offerings on the the sabbath, you will spare the life of an animal or you son on the sabbath. The sabbath was not intended to excuse a man from his obligation to love but be an expression of love. </a:t>
            </a:r>
          </a:p>
          <a:p>
            <a:endParaRPr lang="en-US" dirty="0"/>
          </a:p>
          <a:p>
            <a:r>
              <a:rPr lang="en-US" dirty="0"/>
              <a:t>Sheep in a hole - </a:t>
            </a:r>
          </a:p>
          <a:p>
            <a:r>
              <a:rPr lang="en-US" dirty="0"/>
              <a:t>If you will take a sheep, ox, or son out of a hole on the sabbath day how can you forbid me from healing one tormented by Satan on the sabbath day?</a:t>
            </a:r>
          </a:p>
        </p:txBody>
      </p:sp>
      <p:sp>
        <p:nvSpPr>
          <p:cNvPr id="4" name="Slide Number Placeholder 3"/>
          <p:cNvSpPr>
            <a:spLocks noGrp="1"/>
          </p:cNvSpPr>
          <p:nvPr>
            <p:ph type="sldNum" sz="quarter" idx="5"/>
          </p:nvPr>
        </p:nvSpPr>
        <p:spPr/>
        <p:txBody>
          <a:bodyPr/>
          <a:lstStyle/>
          <a:p>
            <a:fld id="{273095B2-7620-D446-A690-257F1F4E66AD}" type="slidenum">
              <a:rPr lang="en-US" smtClean="0"/>
              <a:t>3</a:t>
            </a:fld>
            <a:endParaRPr lang="en-US"/>
          </a:p>
        </p:txBody>
      </p:sp>
    </p:spTree>
    <p:extLst>
      <p:ext uri="{BB962C8B-B14F-4D97-AF65-F5344CB8AC3E}">
        <p14:creationId xmlns:p14="http://schemas.microsoft.com/office/powerpoint/2010/main" val="50210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3095B2-7620-D446-A690-257F1F4E66AD}" type="slidenum">
              <a:rPr lang="en-US" smtClean="0"/>
              <a:t>4</a:t>
            </a:fld>
            <a:endParaRPr lang="en-US"/>
          </a:p>
        </p:txBody>
      </p:sp>
    </p:spTree>
    <p:extLst>
      <p:ext uri="{BB962C8B-B14F-4D97-AF65-F5344CB8AC3E}">
        <p14:creationId xmlns:p14="http://schemas.microsoft.com/office/powerpoint/2010/main" val="256810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3095B2-7620-D446-A690-257F1F4E66AD}" type="slidenum">
              <a:rPr lang="en-US" smtClean="0"/>
              <a:t>9</a:t>
            </a:fld>
            <a:endParaRPr lang="en-US"/>
          </a:p>
        </p:txBody>
      </p:sp>
    </p:spTree>
    <p:extLst>
      <p:ext uri="{BB962C8B-B14F-4D97-AF65-F5344CB8AC3E}">
        <p14:creationId xmlns:p14="http://schemas.microsoft.com/office/powerpoint/2010/main" val="196917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BF7F45-793B-AC44-8F47-8A6CAF471C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B468CC0-70B2-DB4C-8D6E-8F407A18A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2BCDA4D-1D9D-D846-B3F6-ED9875B24D88}"/>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5" name="Footer Placeholder 4">
            <a:extLst>
              <a:ext uri="{FF2B5EF4-FFF2-40B4-BE49-F238E27FC236}">
                <a16:creationId xmlns:a16="http://schemas.microsoft.com/office/drawing/2014/main" xmlns="" id="{488ACA56-1FB3-B44B-ADFE-C5C1373A09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FB982A0-0B67-8D47-A890-D0C7B8AB1F93}"/>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405144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6926CC-172B-2E48-B669-B316049305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F591B40-B757-4446-9F33-E0C45753B1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B4A93DE-42B8-B245-9EF1-62E6A5F50267}"/>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5" name="Footer Placeholder 4">
            <a:extLst>
              <a:ext uri="{FF2B5EF4-FFF2-40B4-BE49-F238E27FC236}">
                <a16:creationId xmlns:a16="http://schemas.microsoft.com/office/drawing/2014/main" xmlns="" id="{9E2DD002-9818-A54C-9613-754D87F41C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978032B-3987-F14C-8454-EDD3BEAF56CD}"/>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144806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BDD0B9-4882-5D43-889F-04DF8A8CBB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0D2C39E-F11A-4E47-9E36-C9E3336A78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8CEF3-9D6D-8B45-B8BE-A79F4785DD0B}"/>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5" name="Footer Placeholder 4">
            <a:extLst>
              <a:ext uri="{FF2B5EF4-FFF2-40B4-BE49-F238E27FC236}">
                <a16:creationId xmlns:a16="http://schemas.microsoft.com/office/drawing/2014/main" xmlns="" id="{765BD236-F232-3C42-A304-376BEB98A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B3F7F37-2726-464E-B3DF-A4A96B3FDA8A}"/>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415039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A5669F-8F2F-DF4E-B951-6A82573605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38A8375-59A1-F242-AF2B-F91CDA58B7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0D38C95-2F0B-1A4A-B978-A93B5D2B8C39}"/>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5" name="Footer Placeholder 4">
            <a:extLst>
              <a:ext uri="{FF2B5EF4-FFF2-40B4-BE49-F238E27FC236}">
                <a16:creationId xmlns:a16="http://schemas.microsoft.com/office/drawing/2014/main" xmlns="" id="{1FA92004-8982-C14F-84FC-0FAF1F031C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6CB189-49C7-7049-B151-EB9083642767}"/>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190223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3D1C3-58DF-BA43-A015-E778BCADDC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53A9592-0911-5449-951B-C80750B93B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6E2B50E-1AC9-DF4F-8143-F2AA1E41A78F}"/>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5" name="Footer Placeholder 4">
            <a:extLst>
              <a:ext uri="{FF2B5EF4-FFF2-40B4-BE49-F238E27FC236}">
                <a16:creationId xmlns:a16="http://schemas.microsoft.com/office/drawing/2014/main" xmlns="" id="{5857E32A-7AAB-5C4E-A0AD-51FBE796B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31BF6BD-C306-234F-89AE-14F31DB2664F}"/>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319964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83F9AF-5087-2742-BFB2-574EF98FAC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5873436-CF2B-0244-957D-6C021EB1E6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7B7282A-4519-F140-ABB4-F32B1ACD4D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5C4D3DB-CDED-B946-A2D4-4792D49CCEC1}"/>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6" name="Footer Placeholder 5">
            <a:extLst>
              <a:ext uri="{FF2B5EF4-FFF2-40B4-BE49-F238E27FC236}">
                <a16:creationId xmlns:a16="http://schemas.microsoft.com/office/drawing/2014/main" xmlns="" id="{DEEBD61B-3181-AB48-82C3-1F0BFBCC7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F9A4C7D-A20C-3544-9812-892D160D8ECE}"/>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156150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4CD371-3DCD-564B-9984-88D5CA9021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88ACEC6-DB0B-9645-858C-87E6AAAF36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383B3D9-5247-004F-80BE-12AB3DE52B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55CA9C0-E1C3-2F4D-8232-9611BFDDD8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E21DCDF-F332-3A41-A44F-C59933A4FC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C157328-7D1C-C04A-AFA8-FF71A0EED423}"/>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8" name="Footer Placeholder 7">
            <a:extLst>
              <a:ext uri="{FF2B5EF4-FFF2-40B4-BE49-F238E27FC236}">
                <a16:creationId xmlns:a16="http://schemas.microsoft.com/office/drawing/2014/main" xmlns="" id="{4E175477-1FFF-D740-BA60-0202A9ED14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3988EE6-B60A-434C-9310-3D7812EAFADA}"/>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3998999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4ECE6E-8E44-A04C-AF84-6404E2C122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FE43103-68D6-3E45-846A-CF07BE7BF034}"/>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4" name="Footer Placeholder 3">
            <a:extLst>
              <a:ext uri="{FF2B5EF4-FFF2-40B4-BE49-F238E27FC236}">
                <a16:creationId xmlns:a16="http://schemas.microsoft.com/office/drawing/2014/main" xmlns="" id="{A5BBE649-A891-5C48-B68B-95AF0C4EBD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F1AC439-C301-EE47-9197-A1A7F903066A}"/>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203190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739C583-57F6-284C-BDA9-B9556938B79F}"/>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3" name="Footer Placeholder 2">
            <a:extLst>
              <a:ext uri="{FF2B5EF4-FFF2-40B4-BE49-F238E27FC236}">
                <a16:creationId xmlns:a16="http://schemas.microsoft.com/office/drawing/2014/main" xmlns="" id="{845E712B-8BA3-3548-AE74-6ED83C4DB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E06C90B-34E0-1E42-9162-71B64C54770E}"/>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178081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CC0E2E-93A9-0349-A4FD-2697CF4D9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77B6B3A-987C-284C-8F92-3067A65204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C7E4B38-2C27-B843-B5C2-D3D23C3B3D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2F7374C-15D3-BF46-9F0F-ABEDFEF5EC75}"/>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6" name="Footer Placeholder 5">
            <a:extLst>
              <a:ext uri="{FF2B5EF4-FFF2-40B4-BE49-F238E27FC236}">
                <a16:creationId xmlns:a16="http://schemas.microsoft.com/office/drawing/2014/main" xmlns="" id="{FEB15F15-401B-F347-A2F7-FC2C5620C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E846B8B-33C9-0F47-A2F1-C242D8C1B881}"/>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376887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F85053-57CA-6249-983E-58AA7D4BC1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F79B6A1-4DE0-9E4A-A902-35E4D1A70E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B13BD85-8B79-6A41-A096-DC7775265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4492DA9-5F3B-3647-B500-482A39306037}"/>
              </a:ext>
            </a:extLst>
          </p:cNvPr>
          <p:cNvSpPr>
            <a:spLocks noGrp="1"/>
          </p:cNvSpPr>
          <p:nvPr>
            <p:ph type="dt" sz="half" idx="10"/>
          </p:nvPr>
        </p:nvSpPr>
        <p:spPr/>
        <p:txBody>
          <a:bodyPr/>
          <a:lstStyle/>
          <a:p>
            <a:fld id="{401BF887-3DC4-CB40-814E-15EECDC54328}" type="datetimeFigureOut">
              <a:rPr lang="en-US" smtClean="0"/>
              <a:t>7/19/2020</a:t>
            </a:fld>
            <a:endParaRPr lang="en-US"/>
          </a:p>
        </p:txBody>
      </p:sp>
      <p:sp>
        <p:nvSpPr>
          <p:cNvPr id="6" name="Footer Placeholder 5">
            <a:extLst>
              <a:ext uri="{FF2B5EF4-FFF2-40B4-BE49-F238E27FC236}">
                <a16:creationId xmlns:a16="http://schemas.microsoft.com/office/drawing/2014/main" xmlns="" id="{BF1AFC35-E2EF-D846-B830-D797B55162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8577C48-ACD9-7141-8D2E-16C7D8713367}"/>
              </a:ext>
            </a:extLst>
          </p:cNvPr>
          <p:cNvSpPr>
            <a:spLocks noGrp="1"/>
          </p:cNvSpPr>
          <p:nvPr>
            <p:ph type="sldNum" sz="quarter" idx="12"/>
          </p:nvPr>
        </p:nvSpPr>
        <p:spPr/>
        <p:txBody>
          <a:bodyPr/>
          <a:lstStyle/>
          <a:p>
            <a:fld id="{0900EE7E-723B-C146-B6D4-B12E6B25D4C9}" type="slidenum">
              <a:rPr lang="en-US" smtClean="0"/>
              <a:t>‹#›</a:t>
            </a:fld>
            <a:endParaRPr lang="en-US"/>
          </a:p>
        </p:txBody>
      </p:sp>
    </p:spTree>
    <p:extLst>
      <p:ext uri="{BB962C8B-B14F-4D97-AF65-F5344CB8AC3E}">
        <p14:creationId xmlns:p14="http://schemas.microsoft.com/office/powerpoint/2010/main" val="41384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DD10D12-5B9B-1F4B-8572-7E99EA9E75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189E7FC-E383-584C-A26E-6AF18EBE91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8F46A47-2E45-8B4D-9174-D33120A633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BF887-3DC4-CB40-814E-15EECDC54328}" type="datetimeFigureOut">
              <a:rPr lang="en-US" smtClean="0"/>
              <a:t>7/19/2020</a:t>
            </a:fld>
            <a:endParaRPr lang="en-US"/>
          </a:p>
        </p:txBody>
      </p:sp>
      <p:sp>
        <p:nvSpPr>
          <p:cNvPr id="5" name="Footer Placeholder 4">
            <a:extLst>
              <a:ext uri="{FF2B5EF4-FFF2-40B4-BE49-F238E27FC236}">
                <a16:creationId xmlns:a16="http://schemas.microsoft.com/office/drawing/2014/main" xmlns="" id="{D9B1BA8F-155A-4042-9F3E-D6A0C45561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E2051AB-5ABF-1749-A95D-6C3CD5905D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0EE7E-723B-C146-B6D4-B12E6B25D4C9}" type="slidenum">
              <a:rPr lang="en-US" smtClean="0"/>
              <a:t>‹#›</a:t>
            </a:fld>
            <a:endParaRPr lang="en-US"/>
          </a:p>
        </p:txBody>
      </p:sp>
    </p:spTree>
    <p:extLst>
      <p:ext uri="{BB962C8B-B14F-4D97-AF65-F5344CB8AC3E}">
        <p14:creationId xmlns:p14="http://schemas.microsoft.com/office/powerpoint/2010/main" val="2655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6AEBF78-9CCD-A84B-8B63-7989A27B2C67}"/>
              </a:ext>
            </a:extLst>
          </p:cNvPr>
          <p:cNvPicPr>
            <a:picLocks noChangeAspect="1"/>
          </p:cNvPicPr>
          <p:nvPr/>
        </p:nvPicPr>
        <p:blipFill>
          <a:blip r:embed="rId2"/>
          <a:stretch>
            <a:fillRect/>
          </a:stretch>
        </p:blipFill>
        <p:spPr>
          <a:xfrm>
            <a:off x="0" y="-7856"/>
            <a:ext cx="12192000" cy="6865856"/>
          </a:xfrm>
          <a:prstGeom prst="rect">
            <a:avLst/>
          </a:prstGeom>
          <a:ln>
            <a:noFill/>
          </a:ln>
          <a:effectLst>
            <a:outerShdw blurRad="292100" dist="139700" dir="2700000" algn="tl" rotWithShape="0">
              <a:srgbClr val="333333">
                <a:alpha val="65000"/>
              </a:srgbClr>
            </a:outerShdw>
          </a:effectLst>
        </p:spPr>
      </p:pic>
      <p:sp>
        <p:nvSpPr>
          <p:cNvPr id="2" name="TextBox 1">
            <a:extLst>
              <a:ext uri="{FF2B5EF4-FFF2-40B4-BE49-F238E27FC236}">
                <a16:creationId xmlns:a16="http://schemas.microsoft.com/office/drawing/2014/main" xmlns="" id="{8B2F3A46-66D9-2649-8BC9-783416BCABEE}"/>
              </a:ext>
            </a:extLst>
          </p:cNvPr>
          <p:cNvSpPr txBox="1"/>
          <p:nvPr/>
        </p:nvSpPr>
        <p:spPr>
          <a:xfrm>
            <a:off x="1019175" y="4734342"/>
            <a:ext cx="10153650" cy="2031325"/>
          </a:xfrm>
          <a:prstGeom prst="rect">
            <a:avLst/>
          </a:prstGeom>
          <a:noFill/>
          <a:effectLst>
            <a:outerShdw blurRad="50800" dist="50800" dir="5400000" algn="ctr" rotWithShape="0">
              <a:schemeClr val="tx1"/>
            </a:outerShdw>
          </a:effectLst>
        </p:spPr>
        <p:txBody>
          <a:bodyPr wrap="square" rtlCol="0">
            <a:spAutoFit/>
          </a:bodyPr>
          <a:lstStyle/>
          <a:p>
            <a:pPr algn="ctr"/>
            <a:r>
              <a:rPr lang="en-US" sz="6600" dirty="0">
                <a:solidFill>
                  <a:schemeClr val="bg1"/>
                </a:solidFill>
                <a:latin typeface="Perpetua" panose="02020502060401020303" pitchFamily="18" charset="77"/>
              </a:rPr>
              <a:t>Loving  Your Neighbor </a:t>
            </a:r>
          </a:p>
          <a:p>
            <a:pPr algn="ctr"/>
            <a:r>
              <a:rPr lang="en-US" sz="6000" i="1" dirty="0">
                <a:solidFill>
                  <a:schemeClr val="bg1"/>
                </a:solidFill>
                <a:latin typeface="Perpetua" panose="02020502060401020303" pitchFamily="18" charset="77"/>
              </a:rPr>
              <a:t>-during a pandemic-</a:t>
            </a:r>
          </a:p>
        </p:txBody>
      </p:sp>
    </p:spTree>
    <p:extLst>
      <p:ext uri="{BB962C8B-B14F-4D97-AF65-F5344CB8AC3E}">
        <p14:creationId xmlns:p14="http://schemas.microsoft.com/office/powerpoint/2010/main" val="23380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E866E3A-C8A1-2040-BB4C-9EC46F9A9F49}"/>
              </a:ext>
            </a:extLst>
          </p:cNvPr>
          <p:cNvSpPr txBox="1"/>
          <p:nvPr/>
        </p:nvSpPr>
        <p:spPr>
          <a:xfrm>
            <a:off x="0" y="128336"/>
            <a:ext cx="12192000" cy="1015663"/>
          </a:xfrm>
          <a:prstGeom prst="rect">
            <a:avLst/>
          </a:prstGeom>
          <a:noFill/>
        </p:spPr>
        <p:txBody>
          <a:bodyPr wrap="square" rtlCol="0">
            <a:spAutoFit/>
          </a:bodyPr>
          <a:lstStyle/>
          <a:p>
            <a:pPr algn="ctr"/>
            <a:r>
              <a:rPr lang="en-US" sz="6000" dirty="0"/>
              <a:t>Healing The Sick</a:t>
            </a:r>
          </a:p>
        </p:txBody>
      </p:sp>
      <p:pic>
        <p:nvPicPr>
          <p:cNvPr id="5" name="Picture 4">
            <a:extLst>
              <a:ext uri="{FF2B5EF4-FFF2-40B4-BE49-F238E27FC236}">
                <a16:creationId xmlns:a16="http://schemas.microsoft.com/office/drawing/2014/main" xmlns="" id="{A35C4F03-8166-CD41-B68E-4FE660217C1A}"/>
              </a:ext>
            </a:extLst>
          </p:cNvPr>
          <p:cNvPicPr>
            <a:picLocks noChangeAspect="1"/>
          </p:cNvPicPr>
          <p:nvPr/>
        </p:nvPicPr>
        <p:blipFill>
          <a:blip r:embed="rId3"/>
          <a:stretch>
            <a:fillRect/>
          </a:stretch>
        </p:blipFill>
        <p:spPr>
          <a:xfrm>
            <a:off x="2341739" y="1143999"/>
            <a:ext cx="7508522" cy="4228382"/>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xmlns="" id="{7E09A957-40B9-994D-AE4C-86BB84955436}"/>
              </a:ext>
            </a:extLst>
          </p:cNvPr>
          <p:cNvSpPr txBox="1"/>
          <p:nvPr/>
        </p:nvSpPr>
        <p:spPr>
          <a:xfrm>
            <a:off x="248653" y="5575522"/>
            <a:ext cx="11694694" cy="1077218"/>
          </a:xfrm>
          <a:prstGeom prst="rect">
            <a:avLst/>
          </a:prstGeom>
          <a:noFill/>
        </p:spPr>
        <p:txBody>
          <a:bodyPr wrap="square" rtlCol="0">
            <a:spAutoFit/>
          </a:bodyPr>
          <a:lstStyle/>
          <a:p>
            <a:pPr algn="ctr"/>
            <a:r>
              <a:rPr lang="en-US" sz="3200" dirty="0"/>
              <a:t>Matthew 9:35-36 • Matthew 14:13-17 • Acts 5:14-16 • Acts 11:12</a:t>
            </a:r>
          </a:p>
          <a:p>
            <a:pPr algn="ctr"/>
            <a:r>
              <a:rPr lang="en-US" sz="3200" dirty="0"/>
              <a:t>Matthew 25:34-36 </a:t>
            </a:r>
          </a:p>
        </p:txBody>
      </p:sp>
      <p:sp>
        <p:nvSpPr>
          <p:cNvPr id="8" name="TextBox 7">
            <a:extLst>
              <a:ext uri="{FF2B5EF4-FFF2-40B4-BE49-F238E27FC236}">
                <a16:creationId xmlns:a16="http://schemas.microsoft.com/office/drawing/2014/main" xmlns="" id="{D8367270-7192-F445-82AB-97EFE9F37AB6}"/>
              </a:ext>
            </a:extLst>
          </p:cNvPr>
          <p:cNvSpPr txBox="1"/>
          <p:nvPr/>
        </p:nvSpPr>
        <p:spPr>
          <a:xfrm>
            <a:off x="2582779" y="4138863"/>
            <a:ext cx="7026442" cy="1077218"/>
          </a:xfrm>
          <a:prstGeom prst="rect">
            <a:avLst/>
          </a:prstGeom>
          <a:solidFill>
            <a:srgbClr val="0B3B51">
              <a:alpha val="52000"/>
            </a:srgbClr>
          </a:solidFill>
          <a:effectLst>
            <a:softEdge rad="101600"/>
          </a:effectLst>
        </p:spPr>
        <p:txBody>
          <a:bodyPr wrap="square" rtlCol="0">
            <a:spAutoFit/>
          </a:bodyPr>
          <a:lstStyle/>
          <a:p>
            <a:pPr algn="ctr"/>
            <a:r>
              <a:rPr lang="en-US" sz="3200" dirty="0">
                <a:solidFill>
                  <a:schemeClr val="bg1"/>
                </a:solidFill>
              </a:rPr>
              <a:t>What role did healing the sick take in the ministry of Jesus and the apostles?</a:t>
            </a:r>
          </a:p>
        </p:txBody>
      </p:sp>
    </p:spTree>
    <p:extLst>
      <p:ext uri="{BB962C8B-B14F-4D97-AF65-F5344CB8AC3E}">
        <p14:creationId xmlns:p14="http://schemas.microsoft.com/office/powerpoint/2010/main" val="3368250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xmlns="" id="{830E1580-67F7-B943-A26B-F41670E02CDE}"/>
              </a:ext>
            </a:extLst>
          </p:cNvPr>
          <p:cNvSpPr/>
          <p:nvPr/>
        </p:nvSpPr>
        <p:spPr>
          <a:xfrm>
            <a:off x="7311275" y="5048081"/>
            <a:ext cx="3753853" cy="147587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xmlns="" id="{B4340128-E30B-5141-B63D-613F7E289A3A}"/>
              </a:ext>
            </a:extLst>
          </p:cNvPr>
          <p:cNvPicPr>
            <a:picLocks noChangeAspect="1"/>
          </p:cNvPicPr>
          <p:nvPr/>
        </p:nvPicPr>
        <p:blipFill rotWithShape="1">
          <a:blip r:embed="rId3"/>
          <a:srcRect l="-16255" t="-14681" r="36847" b="-2057"/>
          <a:stretch/>
        </p:blipFill>
        <p:spPr>
          <a:xfrm rot="4107349">
            <a:off x="9272325" y="3838892"/>
            <a:ext cx="1738776" cy="3286647"/>
          </a:xfrm>
          <a:prstGeom prst="ellipse">
            <a:avLst/>
          </a:prstGeom>
        </p:spPr>
      </p:pic>
      <p:pic>
        <p:nvPicPr>
          <p:cNvPr id="4" name="Picture 3">
            <a:extLst>
              <a:ext uri="{FF2B5EF4-FFF2-40B4-BE49-F238E27FC236}">
                <a16:creationId xmlns:a16="http://schemas.microsoft.com/office/drawing/2014/main" xmlns="" id="{AC494CCF-0959-9345-877E-0F0B624D8F65}"/>
              </a:ext>
            </a:extLst>
          </p:cNvPr>
          <p:cNvPicPr>
            <a:picLocks noChangeAspect="1"/>
          </p:cNvPicPr>
          <p:nvPr/>
        </p:nvPicPr>
        <p:blipFill rotWithShape="1">
          <a:blip r:embed="rId4"/>
          <a:srcRect l="12260" t="9293" r="12875" b="8470"/>
          <a:stretch/>
        </p:blipFill>
        <p:spPr>
          <a:xfrm>
            <a:off x="128337" y="3617160"/>
            <a:ext cx="5967663" cy="3069786"/>
          </a:xfrm>
          <a:prstGeom prst="rect">
            <a:avLst/>
          </a:prstGeom>
        </p:spPr>
      </p:pic>
      <p:sp>
        <p:nvSpPr>
          <p:cNvPr id="5" name="TextBox 4">
            <a:extLst>
              <a:ext uri="{FF2B5EF4-FFF2-40B4-BE49-F238E27FC236}">
                <a16:creationId xmlns:a16="http://schemas.microsoft.com/office/drawing/2014/main" xmlns="" id="{5B0CD983-15AD-1649-BAD1-A4A24193C507}"/>
              </a:ext>
            </a:extLst>
          </p:cNvPr>
          <p:cNvSpPr txBox="1"/>
          <p:nvPr/>
        </p:nvSpPr>
        <p:spPr>
          <a:xfrm>
            <a:off x="192505" y="4278655"/>
            <a:ext cx="5839326" cy="830997"/>
          </a:xfrm>
          <a:prstGeom prst="rect">
            <a:avLst/>
          </a:prstGeom>
          <a:noFill/>
        </p:spPr>
        <p:txBody>
          <a:bodyPr wrap="square" rtlCol="0">
            <a:spAutoFit/>
          </a:bodyPr>
          <a:lstStyle/>
          <a:p>
            <a:pPr algn="ctr"/>
            <a:r>
              <a:rPr lang="en-US" sz="4800" dirty="0">
                <a:solidFill>
                  <a:schemeClr val="bg1"/>
                </a:solidFill>
              </a:rPr>
              <a:t>Days To Do Good</a:t>
            </a:r>
          </a:p>
        </p:txBody>
      </p:sp>
      <p:pic>
        <p:nvPicPr>
          <p:cNvPr id="6" name="Picture 5">
            <a:extLst>
              <a:ext uri="{FF2B5EF4-FFF2-40B4-BE49-F238E27FC236}">
                <a16:creationId xmlns:a16="http://schemas.microsoft.com/office/drawing/2014/main" xmlns="" id="{4ABB80AC-0ED6-1D42-B60A-05C560461353}"/>
              </a:ext>
            </a:extLst>
          </p:cNvPr>
          <p:cNvPicPr>
            <a:picLocks noChangeAspect="1"/>
          </p:cNvPicPr>
          <p:nvPr/>
        </p:nvPicPr>
        <p:blipFill>
          <a:blip r:embed="rId5"/>
          <a:stretch>
            <a:fillRect/>
          </a:stretch>
        </p:blipFill>
        <p:spPr>
          <a:xfrm>
            <a:off x="541348" y="5771147"/>
            <a:ext cx="733926" cy="733926"/>
          </a:xfrm>
          <a:prstGeom prst="rect">
            <a:avLst/>
          </a:prstGeom>
        </p:spPr>
      </p:pic>
      <p:pic>
        <p:nvPicPr>
          <p:cNvPr id="7" name="Picture 6">
            <a:extLst>
              <a:ext uri="{FF2B5EF4-FFF2-40B4-BE49-F238E27FC236}">
                <a16:creationId xmlns:a16="http://schemas.microsoft.com/office/drawing/2014/main" xmlns="" id="{92D6A4F7-0C64-C346-8A02-AD0E15F47960}"/>
              </a:ext>
            </a:extLst>
          </p:cNvPr>
          <p:cNvPicPr>
            <a:picLocks noChangeAspect="1"/>
          </p:cNvPicPr>
          <p:nvPr/>
        </p:nvPicPr>
        <p:blipFill>
          <a:blip r:embed="rId5"/>
          <a:stretch>
            <a:fillRect/>
          </a:stretch>
        </p:blipFill>
        <p:spPr>
          <a:xfrm>
            <a:off x="1307358" y="5771147"/>
            <a:ext cx="733926" cy="733926"/>
          </a:xfrm>
          <a:prstGeom prst="rect">
            <a:avLst/>
          </a:prstGeom>
        </p:spPr>
      </p:pic>
      <p:pic>
        <p:nvPicPr>
          <p:cNvPr id="8" name="Picture 7">
            <a:extLst>
              <a:ext uri="{FF2B5EF4-FFF2-40B4-BE49-F238E27FC236}">
                <a16:creationId xmlns:a16="http://schemas.microsoft.com/office/drawing/2014/main" xmlns="" id="{B2806EBA-8460-6640-81D2-5EC4803D448C}"/>
              </a:ext>
            </a:extLst>
          </p:cNvPr>
          <p:cNvPicPr>
            <a:picLocks noChangeAspect="1"/>
          </p:cNvPicPr>
          <p:nvPr/>
        </p:nvPicPr>
        <p:blipFill>
          <a:blip r:embed="rId5"/>
          <a:stretch>
            <a:fillRect/>
          </a:stretch>
        </p:blipFill>
        <p:spPr>
          <a:xfrm>
            <a:off x="2057326" y="5771147"/>
            <a:ext cx="733926" cy="733926"/>
          </a:xfrm>
          <a:prstGeom prst="rect">
            <a:avLst/>
          </a:prstGeom>
        </p:spPr>
      </p:pic>
      <p:pic>
        <p:nvPicPr>
          <p:cNvPr id="9" name="Picture 8">
            <a:extLst>
              <a:ext uri="{FF2B5EF4-FFF2-40B4-BE49-F238E27FC236}">
                <a16:creationId xmlns:a16="http://schemas.microsoft.com/office/drawing/2014/main" xmlns="" id="{49361FA3-A221-2D44-94FD-E59D0F8B9A84}"/>
              </a:ext>
            </a:extLst>
          </p:cNvPr>
          <p:cNvPicPr>
            <a:picLocks noChangeAspect="1"/>
          </p:cNvPicPr>
          <p:nvPr/>
        </p:nvPicPr>
        <p:blipFill>
          <a:blip r:embed="rId5"/>
          <a:stretch>
            <a:fillRect/>
          </a:stretch>
        </p:blipFill>
        <p:spPr>
          <a:xfrm>
            <a:off x="2807294" y="5771147"/>
            <a:ext cx="733926" cy="733926"/>
          </a:xfrm>
          <a:prstGeom prst="rect">
            <a:avLst/>
          </a:prstGeom>
        </p:spPr>
      </p:pic>
      <p:pic>
        <p:nvPicPr>
          <p:cNvPr id="10" name="Picture 9">
            <a:extLst>
              <a:ext uri="{FF2B5EF4-FFF2-40B4-BE49-F238E27FC236}">
                <a16:creationId xmlns:a16="http://schemas.microsoft.com/office/drawing/2014/main" xmlns="" id="{4C48B279-D22A-1246-813B-EAB6D1997F7A}"/>
              </a:ext>
            </a:extLst>
          </p:cNvPr>
          <p:cNvPicPr>
            <a:picLocks noChangeAspect="1"/>
          </p:cNvPicPr>
          <p:nvPr/>
        </p:nvPicPr>
        <p:blipFill>
          <a:blip r:embed="rId5"/>
          <a:stretch>
            <a:fillRect/>
          </a:stretch>
        </p:blipFill>
        <p:spPr>
          <a:xfrm>
            <a:off x="3541220" y="5771147"/>
            <a:ext cx="733926" cy="733926"/>
          </a:xfrm>
          <a:prstGeom prst="rect">
            <a:avLst/>
          </a:prstGeom>
        </p:spPr>
      </p:pic>
      <p:pic>
        <p:nvPicPr>
          <p:cNvPr id="11" name="Picture 10">
            <a:extLst>
              <a:ext uri="{FF2B5EF4-FFF2-40B4-BE49-F238E27FC236}">
                <a16:creationId xmlns:a16="http://schemas.microsoft.com/office/drawing/2014/main" xmlns="" id="{28124407-9B4F-5A4F-B2E4-35E52620263B}"/>
              </a:ext>
            </a:extLst>
          </p:cNvPr>
          <p:cNvPicPr>
            <a:picLocks noChangeAspect="1"/>
          </p:cNvPicPr>
          <p:nvPr/>
        </p:nvPicPr>
        <p:blipFill>
          <a:blip r:embed="rId5"/>
          <a:stretch>
            <a:fillRect/>
          </a:stretch>
        </p:blipFill>
        <p:spPr>
          <a:xfrm>
            <a:off x="4307230" y="5771147"/>
            <a:ext cx="733926" cy="733926"/>
          </a:xfrm>
          <a:prstGeom prst="rect">
            <a:avLst/>
          </a:prstGeom>
        </p:spPr>
      </p:pic>
      <p:sp>
        <p:nvSpPr>
          <p:cNvPr id="13" name="TextBox 12">
            <a:extLst>
              <a:ext uri="{FF2B5EF4-FFF2-40B4-BE49-F238E27FC236}">
                <a16:creationId xmlns:a16="http://schemas.microsoft.com/office/drawing/2014/main" xmlns="" id="{D6586BA2-2CD6-B643-88DA-17A25F73ED20}"/>
              </a:ext>
            </a:extLst>
          </p:cNvPr>
          <p:cNvSpPr txBox="1"/>
          <p:nvPr/>
        </p:nvSpPr>
        <p:spPr>
          <a:xfrm>
            <a:off x="6352674" y="4070109"/>
            <a:ext cx="5839326" cy="830997"/>
          </a:xfrm>
          <a:prstGeom prst="rect">
            <a:avLst/>
          </a:prstGeom>
          <a:noFill/>
        </p:spPr>
        <p:txBody>
          <a:bodyPr wrap="square" rtlCol="0">
            <a:spAutoFit/>
          </a:bodyPr>
          <a:lstStyle/>
          <a:p>
            <a:pPr algn="ctr"/>
            <a:r>
              <a:rPr lang="en-US" sz="4800" dirty="0"/>
              <a:t>Sheep In A Hole</a:t>
            </a:r>
          </a:p>
        </p:txBody>
      </p:sp>
      <p:sp>
        <p:nvSpPr>
          <p:cNvPr id="14" name="TextBox 13">
            <a:extLst>
              <a:ext uri="{FF2B5EF4-FFF2-40B4-BE49-F238E27FC236}">
                <a16:creationId xmlns:a16="http://schemas.microsoft.com/office/drawing/2014/main" xmlns="" id="{7C5D6491-4ED9-1F4C-8C2F-DD4116937D0B}"/>
              </a:ext>
            </a:extLst>
          </p:cNvPr>
          <p:cNvSpPr txBox="1"/>
          <p:nvPr/>
        </p:nvSpPr>
        <p:spPr>
          <a:xfrm>
            <a:off x="192505" y="721891"/>
            <a:ext cx="6448927" cy="646331"/>
          </a:xfrm>
          <a:prstGeom prst="rect">
            <a:avLst/>
          </a:prstGeom>
          <a:noFill/>
        </p:spPr>
        <p:txBody>
          <a:bodyPr wrap="square" rtlCol="0">
            <a:spAutoFit/>
          </a:bodyPr>
          <a:lstStyle/>
          <a:p>
            <a:r>
              <a:rPr lang="en-US" sz="3600" dirty="0"/>
              <a:t>Matthew 12:1-14 </a:t>
            </a:r>
          </a:p>
        </p:txBody>
      </p:sp>
      <p:sp>
        <p:nvSpPr>
          <p:cNvPr id="15" name="TextBox 14">
            <a:extLst>
              <a:ext uri="{FF2B5EF4-FFF2-40B4-BE49-F238E27FC236}">
                <a16:creationId xmlns:a16="http://schemas.microsoft.com/office/drawing/2014/main" xmlns="" id="{EC56C722-40BD-2E4A-AD53-813C953D57C2}"/>
              </a:ext>
            </a:extLst>
          </p:cNvPr>
          <p:cNvSpPr txBox="1"/>
          <p:nvPr/>
        </p:nvSpPr>
        <p:spPr>
          <a:xfrm>
            <a:off x="202519" y="1335346"/>
            <a:ext cx="6448927" cy="1384995"/>
          </a:xfrm>
          <a:prstGeom prst="rect">
            <a:avLst/>
          </a:prstGeom>
          <a:noFill/>
        </p:spPr>
        <p:txBody>
          <a:bodyPr wrap="square" rtlCol="0">
            <a:spAutoFit/>
          </a:bodyPr>
          <a:lstStyle/>
          <a:p>
            <a:r>
              <a:rPr lang="en-US" sz="2800" dirty="0"/>
              <a:t>Luke 6:1-11, 13:11-17, 14:3-6</a:t>
            </a:r>
          </a:p>
          <a:p>
            <a:r>
              <a:rPr lang="en-US" sz="2800" dirty="0"/>
              <a:t>Mark 2:24-28, 3:2-4</a:t>
            </a:r>
          </a:p>
          <a:p>
            <a:r>
              <a:rPr lang="en-US" sz="2800" dirty="0"/>
              <a:t>Matthew 9:13</a:t>
            </a:r>
          </a:p>
        </p:txBody>
      </p:sp>
      <p:sp>
        <p:nvSpPr>
          <p:cNvPr id="16" name="TextBox 15">
            <a:extLst>
              <a:ext uri="{FF2B5EF4-FFF2-40B4-BE49-F238E27FC236}">
                <a16:creationId xmlns:a16="http://schemas.microsoft.com/office/drawing/2014/main" xmlns="" id="{C0335D04-C169-9B45-82C0-FAABE31489BA}"/>
              </a:ext>
            </a:extLst>
          </p:cNvPr>
          <p:cNvSpPr txBox="1"/>
          <p:nvPr/>
        </p:nvSpPr>
        <p:spPr>
          <a:xfrm>
            <a:off x="5073240" y="5634197"/>
            <a:ext cx="685876" cy="1107996"/>
          </a:xfrm>
          <a:prstGeom prst="rect">
            <a:avLst/>
          </a:prstGeom>
          <a:noFill/>
        </p:spPr>
        <p:txBody>
          <a:bodyPr wrap="square" rtlCol="0">
            <a:spAutoFit/>
          </a:bodyPr>
          <a:lstStyle/>
          <a:p>
            <a:pPr algn="ctr"/>
            <a:r>
              <a:rPr lang="en-US" sz="6600" b="1" dirty="0">
                <a:latin typeface="Times" pitchFamily="2" charset="0"/>
                <a:cs typeface="DecoType Naskh" pitchFamily="2" charset="-78"/>
              </a:rPr>
              <a:t>?</a:t>
            </a:r>
          </a:p>
        </p:txBody>
      </p:sp>
      <p:pic>
        <p:nvPicPr>
          <p:cNvPr id="17" name="Picture 16">
            <a:extLst>
              <a:ext uri="{FF2B5EF4-FFF2-40B4-BE49-F238E27FC236}">
                <a16:creationId xmlns:a16="http://schemas.microsoft.com/office/drawing/2014/main" xmlns="" id="{EFA7C9A2-73ED-4D4D-AAF9-366CB368C035}"/>
              </a:ext>
            </a:extLst>
          </p:cNvPr>
          <p:cNvPicPr>
            <a:picLocks noChangeAspect="1"/>
          </p:cNvPicPr>
          <p:nvPr/>
        </p:nvPicPr>
        <p:blipFill rotWithShape="1">
          <a:blip r:embed="rId6"/>
          <a:srcRect b="11176"/>
          <a:stretch/>
        </p:blipFill>
        <p:spPr>
          <a:xfrm>
            <a:off x="6831974" y="1026370"/>
            <a:ext cx="4752387" cy="2825781"/>
          </a:xfrm>
          <a:prstGeom prst="rect">
            <a:avLst/>
          </a:prstGeom>
        </p:spPr>
      </p:pic>
      <p:sp>
        <p:nvSpPr>
          <p:cNvPr id="18" name="TextBox 17">
            <a:extLst>
              <a:ext uri="{FF2B5EF4-FFF2-40B4-BE49-F238E27FC236}">
                <a16:creationId xmlns:a16="http://schemas.microsoft.com/office/drawing/2014/main" xmlns="" id="{B86DBF04-2328-5940-8F5A-96F6DD8EE941}"/>
              </a:ext>
            </a:extLst>
          </p:cNvPr>
          <p:cNvSpPr txBox="1"/>
          <p:nvPr/>
        </p:nvSpPr>
        <p:spPr>
          <a:xfrm>
            <a:off x="6352674" y="310293"/>
            <a:ext cx="5710989" cy="707886"/>
          </a:xfrm>
          <a:prstGeom prst="rect">
            <a:avLst/>
          </a:prstGeom>
          <a:noFill/>
        </p:spPr>
        <p:txBody>
          <a:bodyPr wrap="square" rtlCol="0">
            <a:spAutoFit/>
          </a:bodyPr>
          <a:lstStyle/>
          <a:p>
            <a:pPr algn="ctr"/>
            <a:r>
              <a:rPr lang="en-US" sz="4000" dirty="0"/>
              <a:t>David Eats Unlawful Bread</a:t>
            </a:r>
          </a:p>
        </p:txBody>
      </p:sp>
      <p:cxnSp>
        <p:nvCxnSpPr>
          <p:cNvPr id="20" name="Straight Connector 19">
            <a:extLst>
              <a:ext uri="{FF2B5EF4-FFF2-40B4-BE49-F238E27FC236}">
                <a16:creationId xmlns:a16="http://schemas.microsoft.com/office/drawing/2014/main" xmlns="" id="{762664F0-B172-274D-BB57-F1E10EE31097}"/>
              </a:ext>
            </a:extLst>
          </p:cNvPr>
          <p:cNvCxnSpPr>
            <a:cxnSpLocks/>
          </p:cNvCxnSpPr>
          <p:nvPr/>
        </p:nvCxnSpPr>
        <p:spPr>
          <a:xfrm>
            <a:off x="6227365" y="3923133"/>
            <a:ext cx="596463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2E853C03-4F18-7840-A8C8-6BFEC1D63878}"/>
              </a:ext>
            </a:extLst>
          </p:cNvPr>
          <p:cNvCxnSpPr>
            <a:cxnSpLocks/>
          </p:cNvCxnSpPr>
          <p:nvPr/>
        </p:nvCxnSpPr>
        <p:spPr>
          <a:xfrm flipH="1" flipV="1">
            <a:off x="6252335" y="25657"/>
            <a:ext cx="1" cy="68580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94D0BAFF-CEE6-F94F-99E7-1B006D0254A5}"/>
              </a:ext>
            </a:extLst>
          </p:cNvPr>
          <p:cNvCxnSpPr>
            <a:cxnSpLocks/>
          </p:cNvCxnSpPr>
          <p:nvPr/>
        </p:nvCxnSpPr>
        <p:spPr>
          <a:xfrm>
            <a:off x="0" y="3562182"/>
            <a:ext cx="622736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xmlns="" id="{B55334B5-5239-2B43-907E-B6D7495F162B}"/>
              </a:ext>
            </a:extLst>
          </p:cNvPr>
          <p:cNvSpPr txBox="1"/>
          <p:nvPr/>
        </p:nvSpPr>
        <p:spPr>
          <a:xfrm>
            <a:off x="0" y="2984688"/>
            <a:ext cx="6350737" cy="584775"/>
          </a:xfrm>
          <a:prstGeom prst="rect">
            <a:avLst/>
          </a:prstGeom>
          <a:noFill/>
        </p:spPr>
        <p:txBody>
          <a:bodyPr wrap="square" rtlCol="0">
            <a:spAutoFit/>
          </a:bodyPr>
          <a:lstStyle/>
          <a:p>
            <a:pPr algn="ctr"/>
            <a:r>
              <a:rPr lang="en-US" sz="3200" b="1" dirty="0"/>
              <a:t>Hosea 6:6 Compassion Not Sacrifice</a:t>
            </a:r>
          </a:p>
        </p:txBody>
      </p:sp>
      <p:cxnSp>
        <p:nvCxnSpPr>
          <p:cNvPr id="30" name="Straight Connector 29">
            <a:extLst>
              <a:ext uri="{FF2B5EF4-FFF2-40B4-BE49-F238E27FC236}">
                <a16:creationId xmlns:a16="http://schemas.microsoft.com/office/drawing/2014/main" xmlns="" id="{CD2F6F5F-6BE6-424D-BF1C-A94DC1F27B93}"/>
              </a:ext>
            </a:extLst>
          </p:cNvPr>
          <p:cNvCxnSpPr>
            <a:cxnSpLocks/>
          </p:cNvCxnSpPr>
          <p:nvPr/>
        </p:nvCxnSpPr>
        <p:spPr>
          <a:xfrm>
            <a:off x="-123377" y="2937400"/>
            <a:ext cx="635074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1AE35C1F-58C2-254E-9EB6-D32FE100A537}"/>
              </a:ext>
            </a:extLst>
          </p:cNvPr>
          <p:cNvSpPr txBox="1"/>
          <p:nvPr/>
        </p:nvSpPr>
        <p:spPr>
          <a:xfrm>
            <a:off x="128337" y="25657"/>
            <a:ext cx="6033796" cy="707886"/>
          </a:xfrm>
          <a:prstGeom prst="rect">
            <a:avLst/>
          </a:prstGeom>
          <a:noFill/>
        </p:spPr>
        <p:txBody>
          <a:bodyPr wrap="square" rtlCol="0">
            <a:spAutoFit/>
          </a:bodyPr>
          <a:lstStyle/>
          <a:p>
            <a:r>
              <a:rPr lang="en-US" sz="4000" b="1" dirty="0">
                <a:solidFill>
                  <a:srgbClr val="FFC000"/>
                </a:solidFill>
                <a:effectLst>
                  <a:glow rad="127000">
                    <a:schemeClr val="tx1"/>
                  </a:glow>
                </a:effectLst>
              </a:rPr>
              <a:t>Healing</a:t>
            </a:r>
            <a:r>
              <a:rPr lang="en-US" sz="4000" b="1" dirty="0"/>
              <a:t> On The Sabbath</a:t>
            </a:r>
          </a:p>
        </p:txBody>
      </p:sp>
    </p:spTree>
    <p:extLst>
      <p:ext uri="{BB962C8B-B14F-4D97-AF65-F5344CB8AC3E}">
        <p14:creationId xmlns:p14="http://schemas.microsoft.com/office/powerpoint/2010/main" val="550013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5622D66-5068-0941-BB70-F05C085287BA}"/>
              </a:ext>
            </a:extLst>
          </p:cNvPr>
          <p:cNvSpPr/>
          <p:nvPr/>
        </p:nvSpPr>
        <p:spPr>
          <a:xfrm>
            <a:off x="0" y="1130916"/>
            <a:ext cx="11975431" cy="4048544"/>
          </a:xfrm>
          <a:prstGeom prst="rect">
            <a:avLst/>
          </a:prstGeom>
        </p:spPr>
        <p:txBody>
          <a:bodyPr wrap="square">
            <a:spAutoFit/>
          </a:bodyPr>
          <a:lstStyle/>
          <a:p>
            <a:pPr algn="ctr">
              <a:lnSpc>
                <a:spcPts val="5220"/>
              </a:lnSpc>
            </a:pPr>
            <a:r>
              <a:rPr lang="en-US" sz="3600" dirty="0">
                <a:solidFill>
                  <a:schemeClr val="bg1"/>
                </a:solidFill>
              </a:rPr>
              <a:t>Ezekiel 34:16–17 </a:t>
            </a:r>
          </a:p>
          <a:p>
            <a:pPr algn="ctr">
              <a:lnSpc>
                <a:spcPts val="5220"/>
              </a:lnSpc>
            </a:pPr>
            <a:r>
              <a:rPr lang="en-US" sz="3600" dirty="0">
                <a:solidFill>
                  <a:schemeClr val="bg1"/>
                </a:solidFill>
              </a:rPr>
              <a:t>“I will </a:t>
            </a:r>
            <a:r>
              <a:rPr lang="en-US" sz="3600" dirty="0">
                <a:solidFill>
                  <a:srgbClr val="FFFF00"/>
                </a:solidFill>
              </a:rPr>
              <a:t>seek the lost</a:t>
            </a:r>
            <a:r>
              <a:rPr lang="en-US" sz="3600" dirty="0">
                <a:solidFill>
                  <a:schemeClr val="bg1"/>
                </a:solidFill>
              </a:rPr>
              <a:t>, </a:t>
            </a:r>
            <a:r>
              <a:rPr lang="en-US" sz="3600" dirty="0">
                <a:solidFill>
                  <a:srgbClr val="FFFF00"/>
                </a:solidFill>
              </a:rPr>
              <a:t>bring back the scattered</a:t>
            </a:r>
            <a:r>
              <a:rPr lang="en-US" sz="3600" dirty="0">
                <a:solidFill>
                  <a:schemeClr val="bg1"/>
                </a:solidFill>
              </a:rPr>
              <a:t>, </a:t>
            </a:r>
            <a:r>
              <a:rPr lang="en-US" sz="3600" dirty="0">
                <a:solidFill>
                  <a:srgbClr val="FFFF00"/>
                </a:solidFill>
              </a:rPr>
              <a:t>bind up the broken</a:t>
            </a:r>
            <a:r>
              <a:rPr lang="en-US" sz="3600" dirty="0">
                <a:solidFill>
                  <a:schemeClr val="bg1"/>
                </a:solidFill>
              </a:rPr>
              <a:t> and </a:t>
            </a:r>
            <a:r>
              <a:rPr lang="en-US" sz="3600" dirty="0">
                <a:solidFill>
                  <a:srgbClr val="FFFF00"/>
                </a:solidFill>
              </a:rPr>
              <a:t>strengthen the sick</a:t>
            </a:r>
            <a:r>
              <a:rPr lang="en-US" sz="3600" dirty="0">
                <a:solidFill>
                  <a:schemeClr val="bg1"/>
                </a:solidFill>
              </a:rPr>
              <a:t>; but the fat and the strong I will destroy. I will feed them with judgment. “As for you, My flock, thus says the Lord God, ‘Behold, I will judge between one sheep and another, between the rams and the male goats. </a:t>
            </a:r>
          </a:p>
        </p:txBody>
      </p:sp>
      <p:sp>
        <p:nvSpPr>
          <p:cNvPr id="3" name="TextBox 2">
            <a:extLst>
              <a:ext uri="{FF2B5EF4-FFF2-40B4-BE49-F238E27FC236}">
                <a16:creationId xmlns:a16="http://schemas.microsoft.com/office/drawing/2014/main" xmlns="" id="{66CAE3DD-5B18-2944-BB6A-7A90BA5F5503}"/>
              </a:ext>
            </a:extLst>
          </p:cNvPr>
          <p:cNvSpPr txBox="1"/>
          <p:nvPr/>
        </p:nvSpPr>
        <p:spPr>
          <a:xfrm>
            <a:off x="695325" y="207586"/>
            <a:ext cx="10801350" cy="923330"/>
          </a:xfrm>
          <a:prstGeom prst="rect">
            <a:avLst/>
          </a:prstGeom>
          <a:noFill/>
        </p:spPr>
        <p:txBody>
          <a:bodyPr wrap="square" rtlCol="0">
            <a:spAutoFit/>
          </a:bodyPr>
          <a:lstStyle/>
          <a:p>
            <a:pPr algn="ctr"/>
            <a:r>
              <a:rPr lang="en-US" sz="4800" dirty="0">
                <a:solidFill>
                  <a:schemeClr val="bg1"/>
                </a:solidFill>
              </a:rPr>
              <a:t>God’s </a:t>
            </a:r>
            <a:r>
              <a:rPr lang="en-US" sz="5400" dirty="0">
                <a:solidFill>
                  <a:schemeClr val="bg1"/>
                </a:solidFill>
              </a:rPr>
              <a:t>Expectation</a:t>
            </a:r>
            <a:r>
              <a:rPr lang="en-US" sz="4800" dirty="0">
                <a:solidFill>
                  <a:schemeClr val="bg1"/>
                </a:solidFill>
              </a:rPr>
              <a:t> Of His Shepherds</a:t>
            </a:r>
          </a:p>
        </p:txBody>
      </p:sp>
      <p:sp>
        <p:nvSpPr>
          <p:cNvPr id="5" name="TextBox 4">
            <a:extLst>
              <a:ext uri="{FF2B5EF4-FFF2-40B4-BE49-F238E27FC236}">
                <a16:creationId xmlns:a16="http://schemas.microsoft.com/office/drawing/2014/main" xmlns="" id="{BC13E4A6-DDC2-634C-A270-D14E84AA95D9}"/>
              </a:ext>
            </a:extLst>
          </p:cNvPr>
          <p:cNvSpPr txBox="1"/>
          <p:nvPr/>
        </p:nvSpPr>
        <p:spPr>
          <a:xfrm>
            <a:off x="1153777" y="5388530"/>
            <a:ext cx="9667875" cy="1261884"/>
          </a:xfrm>
          <a:prstGeom prst="rect">
            <a:avLst/>
          </a:prstGeom>
          <a:noFill/>
          <a:ln>
            <a:solidFill>
              <a:schemeClr val="bg1"/>
            </a:solidFill>
          </a:ln>
        </p:spPr>
        <p:txBody>
          <a:bodyPr wrap="square" rtlCol="0">
            <a:spAutoFit/>
          </a:bodyPr>
          <a:lstStyle/>
          <a:p>
            <a:pPr algn="ctr"/>
            <a:r>
              <a:rPr lang="en-US" sz="4400" dirty="0">
                <a:solidFill>
                  <a:schemeClr val="bg1"/>
                </a:solidFill>
              </a:rPr>
              <a:t>Healed The Sick  • Taught God’s truth</a:t>
            </a:r>
            <a:br>
              <a:rPr lang="en-US" sz="4400" dirty="0">
                <a:solidFill>
                  <a:schemeClr val="bg1"/>
                </a:solidFill>
              </a:rPr>
            </a:br>
            <a:r>
              <a:rPr lang="en-US" sz="3200" dirty="0">
                <a:solidFill>
                  <a:schemeClr val="bg1"/>
                </a:solidFill>
              </a:rPr>
              <a:t>Jesus cared of their physical and spiritual well being</a:t>
            </a:r>
            <a:endParaRPr lang="en-US" sz="4400" dirty="0">
              <a:solidFill>
                <a:schemeClr val="bg1"/>
              </a:solidFill>
            </a:endParaRPr>
          </a:p>
        </p:txBody>
      </p:sp>
    </p:spTree>
    <p:extLst>
      <p:ext uri="{BB962C8B-B14F-4D97-AF65-F5344CB8AC3E}">
        <p14:creationId xmlns:p14="http://schemas.microsoft.com/office/powerpoint/2010/main" val="411746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5622D66-5068-0941-BB70-F05C085287BA}"/>
              </a:ext>
            </a:extLst>
          </p:cNvPr>
          <p:cNvSpPr/>
          <p:nvPr/>
        </p:nvSpPr>
        <p:spPr>
          <a:xfrm>
            <a:off x="313698" y="2292966"/>
            <a:ext cx="11564603" cy="3395288"/>
          </a:xfrm>
          <a:prstGeom prst="rect">
            <a:avLst/>
          </a:prstGeom>
        </p:spPr>
        <p:txBody>
          <a:bodyPr wrap="square">
            <a:spAutoFit/>
          </a:bodyPr>
          <a:lstStyle/>
          <a:p>
            <a:pPr algn="ctr">
              <a:lnSpc>
                <a:spcPts val="5220"/>
              </a:lnSpc>
            </a:pPr>
            <a:r>
              <a:rPr lang="en-US" sz="4400" dirty="0">
                <a:solidFill>
                  <a:schemeClr val="bg1"/>
                </a:solidFill>
              </a:rPr>
              <a:t>Acts 20:28 </a:t>
            </a:r>
          </a:p>
          <a:p>
            <a:pPr algn="ctr">
              <a:lnSpc>
                <a:spcPts val="5220"/>
              </a:lnSpc>
            </a:pPr>
            <a:r>
              <a:rPr lang="en-US" sz="4400" dirty="0">
                <a:solidFill>
                  <a:schemeClr val="bg1"/>
                </a:solidFill>
              </a:rPr>
              <a:t>“</a:t>
            </a:r>
            <a:r>
              <a:rPr lang="en-US" sz="4400" dirty="0">
                <a:solidFill>
                  <a:srgbClr val="FFFF00"/>
                </a:solidFill>
              </a:rPr>
              <a:t>Be on guard</a:t>
            </a:r>
            <a:r>
              <a:rPr lang="en-US" sz="4400" dirty="0">
                <a:solidFill>
                  <a:schemeClr val="bg1"/>
                </a:solidFill>
              </a:rPr>
              <a:t> for yourselves and for all the flock, </a:t>
            </a:r>
            <a:r>
              <a:rPr lang="en-US" sz="4400" dirty="0">
                <a:solidFill>
                  <a:srgbClr val="FFFF00"/>
                </a:solidFill>
              </a:rPr>
              <a:t>among which </a:t>
            </a:r>
            <a:r>
              <a:rPr lang="en-US" sz="4400" b="1" dirty="0">
                <a:solidFill>
                  <a:schemeClr val="bg1"/>
                </a:solidFill>
              </a:rPr>
              <a:t>the Holy Spirit</a:t>
            </a:r>
            <a:r>
              <a:rPr lang="en-US" sz="4400" dirty="0">
                <a:solidFill>
                  <a:srgbClr val="FFFF00"/>
                </a:solidFill>
              </a:rPr>
              <a:t> has made you overseers</a:t>
            </a:r>
            <a:r>
              <a:rPr lang="en-US" sz="4400" dirty="0">
                <a:solidFill>
                  <a:schemeClr val="bg1"/>
                </a:solidFill>
              </a:rPr>
              <a:t>, </a:t>
            </a:r>
            <a:r>
              <a:rPr lang="en-US" sz="4400" b="1" dirty="0">
                <a:solidFill>
                  <a:schemeClr val="bg1"/>
                </a:solidFill>
              </a:rPr>
              <a:t>to shepherd the church of God which He purchased with His own blood. </a:t>
            </a:r>
          </a:p>
        </p:txBody>
      </p:sp>
      <p:sp>
        <p:nvSpPr>
          <p:cNvPr id="3" name="TextBox 2">
            <a:extLst>
              <a:ext uri="{FF2B5EF4-FFF2-40B4-BE49-F238E27FC236}">
                <a16:creationId xmlns:a16="http://schemas.microsoft.com/office/drawing/2014/main" xmlns="" id="{66CAE3DD-5B18-2944-BB6A-7A90BA5F5503}"/>
              </a:ext>
            </a:extLst>
          </p:cNvPr>
          <p:cNvSpPr txBox="1"/>
          <p:nvPr/>
        </p:nvSpPr>
        <p:spPr>
          <a:xfrm>
            <a:off x="695325" y="207586"/>
            <a:ext cx="10801350" cy="923330"/>
          </a:xfrm>
          <a:prstGeom prst="rect">
            <a:avLst/>
          </a:prstGeom>
          <a:noFill/>
        </p:spPr>
        <p:txBody>
          <a:bodyPr wrap="square" rtlCol="0">
            <a:spAutoFit/>
          </a:bodyPr>
          <a:lstStyle/>
          <a:p>
            <a:pPr algn="ctr"/>
            <a:r>
              <a:rPr lang="en-US" sz="4800" dirty="0">
                <a:solidFill>
                  <a:schemeClr val="bg1"/>
                </a:solidFill>
              </a:rPr>
              <a:t>God’s </a:t>
            </a:r>
            <a:r>
              <a:rPr lang="en-US" sz="5400" dirty="0">
                <a:solidFill>
                  <a:schemeClr val="bg1"/>
                </a:solidFill>
              </a:rPr>
              <a:t>Expectation</a:t>
            </a:r>
            <a:r>
              <a:rPr lang="en-US" sz="4800" dirty="0">
                <a:solidFill>
                  <a:schemeClr val="bg1"/>
                </a:solidFill>
              </a:rPr>
              <a:t> Of His Shepherds</a:t>
            </a:r>
          </a:p>
        </p:txBody>
      </p:sp>
    </p:spTree>
    <p:extLst>
      <p:ext uri="{BB962C8B-B14F-4D97-AF65-F5344CB8AC3E}">
        <p14:creationId xmlns:p14="http://schemas.microsoft.com/office/powerpoint/2010/main" val="288527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166EBD25-3E6D-AA4B-A119-2D8C6B231D07}"/>
              </a:ext>
            </a:extLst>
          </p:cNvPr>
          <p:cNvPicPr>
            <a:picLocks noChangeAspect="1"/>
          </p:cNvPicPr>
          <p:nvPr/>
        </p:nvPicPr>
        <p:blipFill>
          <a:blip r:embed="rId2"/>
          <a:stretch>
            <a:fillRect/>
          </a:stretch>
        </p:blipFill>
        <p:spPr>
          <a:xfrm>
            <a:off x="8001000" y="965645"/>
            <a:ext cx="3676649" cy="4926709"/>
          </a:xfrm>
          <a:prstGeom prst="rect">
            <a:avLst/>
          </a:prstGeom>
        </p:spPr>
      </p:pic>
      <p:sp>
        <p:nvSpPr>
          <p:cNvPr id="3" name="TextBox 2">
            <a:extLst>
              <a:ext uri="{FF2B5EF4-FFF2-40B4-BE49-F238E27FC236}">
                <a16:creationId xmlns:a16="http://schemas.microsoft.com/office/drawing/2014/main" xmlns="" id="{83BD0C4B-E3E8-984F-A1B9-AD2CACD0D198}"/>
              </a:ext>
            </a:extLst>
          </p:cNvPr>
          <p:cNvSpPr txBox="1"/>
          <p:nvPr/>
        </p:nvSpPr>
        <p:spPr>
          <a:xfrm>
            <a:off x="838199" y="196203"/>
            <a:ext cx="6515100" cy="1538883"/>
          </a:xfrm>
          <a:prstGeom prst="rect">
            <a:avLst/>
          </a:prstGeom>
          <a:noFill/>
        </p:spPr>
        <p:txBody>
          <a:bodyPr wrap="square" rtlCol="0">
            <a:spAutoFit/>
          </a:bodyPr>
          <a:lstStyle/>
          <a:p>
            <a:pPr algn="ctr"/>
            <a:r>
              <a:rPr lang="en-US" sz="5400" dirty="0"/>
              <a:t>Reasonable Worship</a:t>
            </a:r>
          </a:p>
          <a:p>
            <a:pPr algn="ctr"/>
            <a:r>
              <a:rPr lang="en-US" sz="4000" b="1" dirty="0"/>
              <a:t>Romans 12:1, 6-21 </a:t>
            </a:r>
          </a:p>
        </p:txBody>
      </p:sp>
      <p:sp>
        <p:nvSpPr>
          <p:cNvPr id="4" name="TextBox 3">
            <a:extLst>
              <a:ext uri="{FF2B5EF4-FFF2-40B4-BE49-F238E27FC236}">
                <a16:creationId xmlns:a16="http://schemas.microsoft.com/office/drawing/2014/main" xmlns="" id="{72B4A66A-942A-C24D-9F7D-D4D762F1E9FC}"/>
              </a:ext>
            </a:extLst>
          </p:cNvPr>
          <p:cNvSpPr txBox="1"/>
          <p:nvPr/>
        </p:nvSpPr>
        <p:spPr>
          <a:xfrm>
            <a:off x="0" y="2229813"/>
            <a:ext cx="8191499" cy="3662541"/>
          </a:xfrm>
          <a:prstGeom prst="rect">
            <a:avLst/>
          </a:prstGeom>
          <a:noFill/>
        </p:spPr>
        <p:txBody>
          <a:bodyPr wrap="square" rtlCol="0">
            <a:spAutoFit/>
          </a:bodyPr>
          <a:lstStyle/>
          <a:p>
            <a:pPr algn="ctr"/>
            <a:r>
              <a:rPr lang="en-US" sz="4000" dirty="0"/>
              <a:t>Romans 12:6 </a:t>
            </a:r>
          </a:p>
          <a:p>
            <a:pPr algn="ctr"/>
            <a:r>
              <a:rPr lang="en-US" sz="4000" dirty="0"/>
              <a:t>Since we have gifts that differ according to the grace given to us, </a:t>
            </a:r>
            <a:r>
              <a:rPr lang="en-US" sz="3600" i="1" dirty="0"/>
              <a:t>each of us is to exercise them accordingly:</a:t>
            </a:r>
          </a:p>
          <a:p>
            <a:pPr algn="ctr"/>
            <a:r>
              <a:rPr lang="en-US" sz="3600" b="1" i="1" dirty="0"/>
              <a:t>…USE THEM</a:t>
            </a:r>
          </a:p>
          <a:p>
            <a:pPr algn="ctr"/>
            <a:endParaRPr lang="en-US" sz="4000" dirty="0"/>
          </a:p>
        </p:txBody>
      </p:sp>
    </p:spTree>
    <p:extLst>
      <p:ext uri="{BB962C8B-B14F-4D97-AF65-F5344CB8AC3E}">
        <p14:creationId xmlns:p14="http://schemas.microsoft.com/office/powerpoint/2010/main" val="2824685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01061655-5CC7-E043-8079-12E96B5D9C7B}"/>
              </a:ext>
            </a:extLst>
          </p:cNvPr>
          <p:cNvPicPr>
            <a:picLocks noChangeAspect="1"/>
          </p:cNvPicPr>
          <p:nvPr/>
        </p:nvPicPr>
        <p:blipFill rotWithShape="1">
          <a:blip r:embed="rId2"/>
          <a:srcRect l="10526"/>
          <a:stretch/>
        </p:blipFill>
        <p:spPr>
          <a:xfrm>
            <a:off x="0" y="163926"/>
            <a:ext cx="6515101" cy="3193677"/>
          </a:xfrm>
          <a:prstGeom prst="rect">
            <a:avLst/>
          </a:prstGeom>
        </p:spPr>
      </p:pic>
      <p:sp>
        <p:nvSpPr>
          <p:cNvPr id="3" name="TextBox 2">
            <a:extLst>
              <a:ext uri="{FF2B5EF4-FFF2-40B4-BE49-F238E27FC236}">
                <a16:creationId xmlns:a16="http://schemas.microsoft.com/office/drawing/2014/main" xmlns="" id="{83BD0C4B-E3E8-984F-A1B9-AD2CACD0D198}"/>
              </a:ext>
            </a:extLst>
          </p:cNvPr>
          <p:cNvSpPr txBox="1"/>
          <p:nvPr/>
        </p:nvSpPr>
        <p:spPr>
          <a:xfrm>
            <a:off x="5867400" y="468102"/>
            <a:ext cx="6515100" cy="2585323"/>
          </a:xfrm>
          <a:prstGeom prst="rect">
            <a:avLst/>
          </a:prstGeom>
          <a:noFill/>
        </p:spPr>
        <p:txBody>
          <a:bodyPr wrap="square" rtlCol="0">
            <a:spAutoFit/>
          </a:bodyPr>
          <a:lstStyle/>
          <a:p>
            <a:pPr algn="ctr"/>
            <a:r>
              <a:rPr lang="en-US" sz="5400" dirty="0"/>
              <a:t>Obey The Law</a:t>
            </a:r>
          </a:p>
          <a:p>
            <a:pPr algn="ctr"/>
            <a:r>
              <a:rPr lang="en-US" sz="3600" b="1" dirty="0"/>
              <a:t>Romans 13:1-3</a:t>
            </a:r>
            <a:br>
              <a:rPr lang="en-US" sz="3600" b="1" dirty="0"/>
            </a:br>
            <a:r>
              <a:rPr lang="en-US" sz="3600" b="1" dirty="0"/>
              <a:t>1 Peter 2:13-17</a:t>
            </a:r>
          </a:p>
          <a:p>
            <a:pPr algn="ctr"/>
            <a:r>
              <a:rPr lang="en-US" sz="3600" b="1" dirty="0"/>
              <a:t>John 19:10-11</a:t>
            </a:r>
          </a:p>
        </p:txBody>
      </p:sp>
      <p:sp>
        <p:nvSpPr>
          <p:cNvPr id="4" name="TextBox 3">
            <a:extLst>
              <a:ext uri="{FF2B5EF4-FFF2-40B4-BE49-F238E27FC236}">
                <a16:creationId xmlns:a16="http://schemas.microsoft.com/office/drawing/2014/main" xmlns="" id="{72B4A66A-942A-C24D-9F7D-D4D762F1E9FC}"/>
              </a:ext>
            </a:extLst>
          </p:cNvPr>
          <p:cNvSpPr txBox="1"/>
          <p:nvPr/>
        </p:nvSpPr>
        <p:spPr>
          <a:xfrm>
            <a:off x="0" y="3687901"/>
            <a:ext cx="12192000" cy="3170099"/>
          </a:xfrm>
          <a:prstGeom prst="rect">
            <a:avLst/>
          </a:prstGeom>
          <a:noFill/>
        </p:spPr>
        <p:txBody>
          <a:bodyPr wrap="square" rtlCol="0">
            <a:spAutoFit/>
          </a:bodyPr>
          <a:lstStyle/>
          <a:p>
            <a:pPr algn="ctr"/>
            <a:r>
              <a:rPr lang="en-US" sz="4000" dirty="0"/>
              <a:t>Romans 13:3 </a:t>
            </a:r>
          </a:p>
          <a:p>
            <a:pPr algn="ctr"/>
            <a:r>
              <a:rPr lang="en-US" sz="4000" dirty="0"/>
              <a:t>For rulers are not a cause of fear for good behavior, but for evil. Do you want to have no fear of authority? Do what is good and you will have praise from the same; </a:t>
            </a:r>
          </a:p>
          <a:p>
            <a:pPr algn="ctr"/>
            <a:endParaRPr lang="en-US" sz="4000" dirty="0"/>
          </a:p>
        </p:txBody>
      </p:sp>
    </p:spTree>
    <p:extLst>
      <p:ext uri="{BB962C8B-B14F-4D97-AF65-F5344CB8AC3E}">
        <p14:creationId xmlns:p14="http://schemas.microsoft.com/office/powerpoint/2010/main" val="511730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337395E7-5AA3-754E-BD65-3A87B17AA2D7}"/>
              </a:ext>
            </a:extLst>
          </p:cNvPr>
          <p:cNvPicPr>
            <a:picLocks noChangeAspect="1"/>
          </p:cNvPicPr>
          <p:nvPr/>
        </p:nvPicPr>
        <p:blipFill>
          <a:blip r:embed="rId2"/>
          <a:stretch>
            <a:fillRect/>
          </a:stretch>
        </p:blipFill>
        <p:spPr>
          <a:xfrm>
            <a:off x="1862137" y="1720550"/>
            <a:ext cx="8467725" cy="3728645"/>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xmlns="" id="{8EFD2A6D-E1F5-AD4F-921C-E3B2E5FBF6BB}"/>
              </a:ext>
            </a:extLst>
          </p:cNvPr>
          <p:cNvSpPr txBox="1"/>
          <p:nvPr/>
        </p:nvSpPr>
        <p:spPr>
          <a:xfrm>
            <a:off x="1862137" y="5543371"/>
            <a:ext cx="9244013" cy="1200329"/>
          </a:xfrm>
          <a:prstGeom prst="rect">
            <a:avLst/>
          </a:prstGeom>
          <a:noFill/>
        </p:spPr>
        <p:txBody>
          <a:bodyPr wrap="square" rtlCol="0">
            <a:spAutoFit/>
          </a:bodyPr>
          <a:lstStyle/>
          <a:p>
            <a:pPr algn="ctr"/>
            <a:r>
              <a:rPr lang="en-US" sz="3600" dirty="0"/>
              <a:t>A view or judgment formed about something, not necessarily based on fact of knowledge</a:t>
            </a:r>
          </a:p>
        </p:txBody>
      </p:sp>
      <p:sp>
        <p:nvSpPr>
          <p:cNvPr id="7" name="Curved Right Arrow 6">
            <a:extLst>
              <a:ext uri="{FF2B5EF4-FFF2-40B4-BE49-F238E27FC236}">
                <a16:creationId xmlns:a16="http://schemas.microsoft.com/office/drawing/2014/main" xmlns="" id="{281FD66D-817D-3144-8709-323500CF4B56}"/>
              </a:ext>
            </a:extLst>
          </p:cNvPr>
          <p:cNvSpPr/>
          <p:nvPr/>
        </p:nvSpPr>
        <p:spPr>
          <a:xfrm>
            <a:off x="857250" y="3181350"/>
            <a:ext cx="1290637" cy="3333750"/>
          </a:xfrm>
          <a:prstGeom prst="curvedRightArrow">
            <a:avLst>
              <a:gd name="adj1" fmla="val 25000"/>
              <a:gd name="adj2" fmla="val 101598"/>
              <a:gd name="adj3" fmla="val 593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xmlns="" id="{629B0A38-3883-9646-984C-5ADB828D30FB}"/>
              </a:ext>
            </a:extLst>
          </p:cNvPr>
          <p:cNvSpPr txBox="1"/>
          <p:nvPr/>
        </p:nvSpPr>
        <p:spPr>
          <a:xfrm>
            <a:off x="2838449" y="114300"/>
            <a:ext cx="6515100" cy="1538883"/>
          </a:xfrm>
          <a:prstGeom prst="rect">
            <a:avLst/>
          </a:prstGeom>
          <a:noFill/>
        </p:spPr>
        <p:txBody>
          <a:bodyPr wrap="square" rtlCol="0">
            <a:spAutoFit/>
          </a:bodyPr>
          <a:lstStyle/>
          <a:p>
            <a:pPr algn="ctr"/>
            <a:r>
              <a:rPr lang="en-US" sz="5400" dirty="0"/>
              <a:t>Respect &amp; Opinions</a:t>
            </a:r>
          </a:p>
          <a:p>
            <a:pPr algn="ctr"/>
            <a:r>
              <a:rPr lang="en-US" sz="4000" b="1" dirty="0"/>
              <a:t>Romans 14:1-5</a:t>
            </a:r>
          </a:p>
        </p:txBody>
      </p:sp>
    </p:spTree>
    <p:extLst>
      <p:ext uri="{BB962C8B-B14F-4D97-AF65-F5344CB8AC3E}">
        <p14:creationId xmlns:p14="http://schemas.microsoft.com/office/powerpoint/2010/main" val="402840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96CC6103-31A4-594F-91D1-E64A340B4502}"/>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b="12956"/>
          <a:stretch/>
        </p:blipFill>
        <p:spPr>
          <a:xfrm>
            <a:off x="180512" y="133350"/>
            <a:ext cx="11830975" cy="3962400"/>
          </a:xfrm>
          <a:prstGeom prst="rect">
            <a:avLst/>
          </a:prstGeom>
        </p:spPr>
      </p:pic>
      <p:sp>
        <p:nvSpPr>
          <p:cNvPr id="3" name="TextBox 2">
            <a:extLst>
              <a:ext uri="{FF2B5EF4-FFF2-40B4-BE49-F238E27FC236}">
                <a16:creationId xmlns:a16="http://schemas.microsoft.com/office/drawing/2014/main" xmlns="" id="{D56D74FD-CFEE-6048-AB68-ECBF7F0124D3}"/>
              </a:ext>
            </a:extLst>
          </p:cNvPr>
          <p:cNvSpPr txBox="1"/>
          <p:nvPr/>
        </p:nvSpPr>
        <p:spPr>
          <a:xfrm>
            <a:off x="180513" y="3923883"/>
            <a:ext cx="11830974" cy="2800767"/>
          </a:xfrm>
          <a:prstGeom prst="rect">
            <a:avLst/>
          </a:prstGeom>
          <a:noFill/>
        </p:spPr>
        <p:txBody>
          <a:bodyPr wrap="square" rtlCol="0">
            <a:spAutoFit/>
          </a:bodyPr>
          <a:lstStyle/>
          <a:p>
            <a:pPr algn="ctr"/>
            <a:r>
              <a:rPr lang="en-US" sz="4400" dirty="0">
                <a:solidFill>
                  <a:schemeClr val="bg1"/>
                </a:solidFill>
              </a:rPr>
              <a:t>Exodus 10:23 </a:t>
            </a:r>
          </a:p>
          <a:p>
            <a:pPr algn="ctr"/>
            <a:r>
              <a:rPr lang="en-US" sz="4400" dirty="0">
                <a:solidFill>
                  <a:schemeClr val="bg1"/>
                </a:solidFill>
              </a:rPr>
              <a:t>They did not see one another, nor did anyone rise from his place for three days, but all the sons of Israel had light in their dwellings. </a:t>
            </a:r>
          </a:p>
        </p:txBody>
      </p:sp>
      <p:sp>
        <p:nvSpPr>
          <p:cNvPr id="4" name="TextBox 3">
            <a:extLst>
              <a:ext uri="{FF2B5EF4-FFF2-40B4-BE49-F238E27FC236}">
                <a16:creationId xmlns:a16="http://schemas.microsoft.com/office/drawing/2014/main" xmlns="" id="{80EB8485-C39E-3240-9EF6-8A15F9D76818}"/>
              </a:ext>
            </a:extLst>
          </p:cNvPr>
          <p:cNvSpPr txBox="1"/>
          <p:nvPr/>
        </p:nvSpPr>
        <p:spPr>
          <a:xfrm>
            <a:off x="376005" y="301526"/>
            <a:ext cx="4253145" cy="646331"/>
          </a:xfrm>
          <a:prstGeom prst="rect">
            <a:avLst/>
          </a:prstGeom>
          <a:noFill/>
        </p:spPr>
        <p:txBody>
          <a:bodyPr wrap="square" rtlCol="0">
            <a:spAutoFit/>
          </a:bodyPr>
          <a:lstStyle/>
          <a:p>
            <a:r>
              <a:rPr lang="en-US" sz="3600" dirty="0">
                <a:solidFill>
                  <a:schemeClr val="bg1"/>
                </a:solidFill>
              </a:rPr>
              <a:t>Exodus 10:21-23</a:t>
            </a:r>
          </a:p>
        </p:txBody>
      </p:sp>
    </p:spTree>
    <p:extLst>
      <p:ext uri="{BB962C8B-B14F-4D97-AF65-F5344CB8AC3E}">
        <p14:creationId xmlns:p14="http://schemas.microsoft.com/office/powerpoint/2010/main" val="2947190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490</Words>
  <Application>Microsoft Office PowerPoint</Application>
  <PresentationFormat>Widescreen</PresentationFormat>
  <Paragraphs>50</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DecoType Naskh</vt:lpstr>
      <vt:lpstr>Perpetua</vt:lpstr>
      <vt:lpstr>Times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Findley</dc:creator>
  <cp:lastModifiedBy>DellUser</cp:lastModifiedBy>
  <cp:revision>18</cp:revision>
  <dcterms:created xsi:type="dcterms:W3CDTF">2018-05-30T23:53:40Z</dcterms:created>
  <dcterms:modified xsi:type="dcterms:W3CDTF">2020-07-20T04:44:13Z</dcterms:modified>
</cp:coreProperties>
</file>