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9"/>
  </p:notesMasterIdLst>
  <p:sldIdLst>
    <p:sldId id="337" r:id="rId2"/>
    <p:sldId id="338" r:id="rId3"/>
    <p:sldId id="339" r:id="rId4"/>
    <p:sldId id="340" r:id="rId5"/>
    <p:sldId id="341" r:id="rId6"/>
    <p:sldId id="342" r:id="rId7"/>
    <p:sldId id="343" r:id="rId8"/>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53"/>
    <p:restoredTop sz="90862"/>
  </p:normalViewPr>
  <p:slideViewPr>
    <p:cSldViewPr>
      <p:cViewPr varScale="1">
        <p:scale>
          <a:sx n="103" d="100"/>
          <a:sy n="103" d="100"/>
        </p:scale>
        <p:origin x="138"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9BC81-2D27-D543-9EAC-9A96105A7F39}" type="datetimeFigureOut">
              <a:rPr lang="en-US" smtClean="0"/>
              <a:t>7/19/2020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AA0C7-FB00-2C42-B71E-0E3409B569B3}" type="slidenum">
              <a:rPr lang="en-US" smtClean="0"/>
              <a:t>‹#›</a:t>
            </a:fld>
            <a:endParaRPr lang="en-US"/>
          </a:p>
        </p:txBody>
      </p:sp>
    </p:spTree>
    <p:extLst>
      <p:ext uri="{BB962C8B-B14F-4D97-AF65-F5344CB8AC3E}">
        <p14:creationId xmlns:p14="http://schemas.microsoft.com/office/powerpoint/2010/main" val="27620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two part series to define the role a parent plays in the faith of their children. It is not meant as a salve for bad decisions, it is meant to reveal the reality of God’s involvement in the life of your children while they are children and the reality that it is God alone who calls your child to faith and redemption through the blood of Christ. It is your child who has to make the decision to believe and will bear their own guilt.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706EAE-80E0-D843-A391-991D38448C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51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parents failed to tell their children about God’s salvation, His ways, and how they could have repentance and forgiveness through His mercy</a:t>
            </a:r>
          </a:p>
          <a:p>
            <a:endParaRPr lang="en-US" dirty="0"/>
          </a:p>
          <a:p>
            <a:r>
              <a:rPr lang="en-US" dirty="0"/>
              <a:t>Eli took something from his children that belonged to God and was condemned by God and the blessing of his family was removed from him.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0B048-2ACA-4348-8D9D-A883F770D0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54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0B048-2ACA-4348-8D9D-A883F770D0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9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a:t>
            </a:r>
          </a:p>
          <a:p>
            <a:r>
              <a:rPr lang="en-US" dirty="0"/>
              <a:t>Did Tiger Woods benefit from his father teaching him to play golf from a very young age?</a:t>
            </a:r>
          </a:p>
          <a:p>
            <a:endParaRPr lang="en-US" dirty="0"/>
          </a:p>
          <a:p>
            <a:r>
              <a:rPr lang="en-US" dirty="0"/>
              <a:t>My dad didn’t watch sports or teach me about them. I joined football and the only position I knew about was right guard because my dad told me he was a right guard. I didn’t want to be a lineman and didn’t know anything so that is what I did. I would have wanted to be a linebacker or tight end because I was fast and strong but didn’t know to ask about that. If I stuck with it I may have become a good player but my upbringing did not set me up for success.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0B048-2ACA-4348-8D9D-A883F770D0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57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BF7F45-793B-AC44-8F47-8A6CAF471C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B468CC0-70B2-DB4C-8D6E-8F407A18A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2BCDA4D-1D9D-D846-B3F6-ED9875B24D88}"/>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5" name="Footer Placeholder 4">
            <a:extLst>
              <a:ext uri="{FF2B5EF4-FFF2-40B4-BE49-F238E27FC236}">
                <a16:creationId xmlns:a16="http://schemas.microsoft.com/office/drawing/2014/main" xmlns="" id="{488ACA56-1FB3-B44B-ADFE-C5C1373A0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B982A0-0B67-8D47-A890-D0C7B8AB1F93}"/>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90945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926CC-172B-2E48-B669-B316049305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F591B40-B757-4446-9F33-E0C45753B1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B4A93DE-42B8-B245-9EF1-62E6A5F50267}"/>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5" name="Footer Placeholder 4">
            <a:extLst>
              <a:ext uri="{FF2B5EF4-FFF2-40B4-BE49-F238E27FC236}">
                <a16:creationId xmlns:a16="http://schemas.microsoft.com/office/drawing/2014/main" xmlns="" id="{9E2DD002-9818-A54C-9613-754D87F41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78032B-3987-F14C-8454-EDD3BEAF56CD}"/>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2034026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5BDD0B9-4882-5D43-889F-04DF8A8CBB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0D2C39E-F11A-4E47-9E36-C9E3336A78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B8CEF3-9D6D-8B45-B8BE-A79F4785DD0B}"/>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5" name="Footer Placeholder 4">
            <a:extLst>
              <a:ext uri="{FF2B5EF4-FFF2-40B4-BE49-F238E27FC236}">
                <a16:creationId xmlns:a16="http://schemas.microsoft.com/office/drawing/2014/main" xmlns="" id="{765BD236-F232-3C42-A304-376BEB98A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3F7F37-2726-464E-B3DF-A4A96B3FDA8A}"/>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158717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A5669F-8F2F-DF4E-B951-6A82573605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38A8375-59A1-F242-AF2B-F91CDA58B7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D38C95-2F0B-1A4A-B978-A93B5D2B8C39}"/>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5" name="Footer Placeholder 4">
            <a:extLst>
              <a:ext uri="{FF2B5EF4-FFF2-40B4-BE49-F238E27FC236}">
                <a16:creationId xmlns:a16="http://schemas.microsoft.com/office/drawing/2014/main" xmlns="" id="{1FA92004-8982-C14F-84FC-0FAF1F031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6CB189-49C7-7049-B151-EB9083642767}"/>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210856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73D1C3-58DF-BA43-A015-E778BCADDC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53A9592-0911-5449-951B-C80750B93B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6E2B50E-1AC9-DF4F-8143-F2AA1E41A78F}"/>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5" name="Footer Placeholder 4">
            <a:extLst>
              <a:ext uri="{FF2B5EF4-FFF2-40B4-BE49-F238E27FC236}">
                <a16:creationId xmlns:a16="http://schemas.microsoft.com/office/drawing/2014/main" xmlns="" id="{5857E32A-7AAB-5C4E-A0AD-51FBE796B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1BF6BD-C306-234F-89AE-14F31DB2664F}"/>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44286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3F9AF-5087-2742-BFB2-574EF98FAC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5873436-CF2B-0244-957D-6C021EB1E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7B7282A-4519-F140-ABB4-F32B1ACD4D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5C4D3DB-CDED-B946-A2D4-4792D49CCEC1}"/>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6" name="Footer Placeholder 5">
            <a:extLst>
              <a:ext uri="{FF2B5EF4-FFF2-40B4-BE49-F238E27FC236}">
                <a16:creationId xmlns:a16="http://schemas.microsoft.com/office/drawing/2014/main" xmlns="" id="{DEEBD61B-3181-AB48-82C3-1F0BFBCC70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F9A4C7D-A20C-3544-9812-892D160D8ECE}"/>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427079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CD371-3DCD-564B-9984-88D5CA9021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88ACEC6-DB0B-9645-858C-87E6AAAF3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383B3D9-5247-004F-80BE-12AB3DE52B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55CA9C0-E1C3-2F4D-8232-9611BFDDD8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E21DCDF-F332-3A41-A44F-C59933A4FC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C157328-7D1C-C04A-AFA8-FF71A0EED423}"/>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8" name="Footer Placeholder 7">
            <a:extLst>
              <a:ext uri="{FF2B5EF4-FFF2-40B4-BE49-F238E27FC236}">
                <a16:creationId xmlns:a16="http://schemas.microsoft.com/office/drawing/2014/main" xmlns="" id="{4E175477-1FFF-D740-BA60-0202A9ED14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3988EE6-B60A-434C-9310-3D7812EAFADA}"/>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311803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ECE6E-8E44-A04C-AF84-6404E2C122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FE43103-68D6-3E45-846A-CF07BE7BF034}"/>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4" name="Footer Placeholder 3">
            <a:extLst>
              <a:ext uri="{FF2B5EF4-FFF2-40B4-BE49-F238E27FC236}">
                <a16:creationId xmlns:a16="http://schemas.microsoft.com/office/drawing/2014/main" xmlns="" id="{A5BBE649-A891-5C48-B68B-95AF0C4EBD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F1AC439-C301-EE47-9197-A1A7F903066A}"/>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391385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39C583-57F6-284C-BDA9-B9556938B79F}"/>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3" name="Footer Placeholder 2">
            <a:extLst>
              <a:ext uri="{FF2B5EF4-FFF2-40B4-BE49-F238E27FC236}">
                <a16:creationId xmlns:a16="http://schemas.microsoft.com/office/drawing/2014/main" xmlns="" id="{845E712B-8BA3-3548-AE74-6ED83C4DB1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E06C90B-34E0-1E42-9162-71B64C54770E}"/>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197366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C0E2E-93A9-0349-A4FD-2697CF4D9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77B6B3A-987C-284C-8F92-3067A65204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7E4B38-2C27-B843-B5C2-D3D23C3B3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2F7374C-15D3-BF46-9F0F-ABEDFEF5EC75}"/>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6" name="Footer Placeholder 5">
            <a:extLst>
              <a:ext uri="{FF2B5EF4-FFF2-40B4-BE49-F238E27FC236}">
                <a16:creationId xmlns:a16="http://schemas.microsoft.com/office/drawing/2014/main" xmlns="" id="{FEB15F15-401B-F347-A2F7-FC2C5620C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846B8B-33C9-0F47-A2F1-C242D8C1B881}"/>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232918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F85053-57CA-6249-983E-58AA7D4BC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79B6A1-4DE0-9E4A-A902-35E4D1A70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B13BD85-8B79-6A41-A096-DC7775265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492DA9-5F3B-3647-B500-482A39306037}"/>
              </a:ext>
            </a:extLst>
          </p:cNvPr>
          <p:cNvSpPr>
            <a:spLocks noGrp="1"/>
          </p:cNvSpPr>
          <p:nvPr>
            <p:ph type="dt" sz="half" idx="10"/>
          </p:nvPr>
        </p:nvSpPr>
        <p:spPr/>
        <p:txBody>
          <a:bodyPr/>
          <a:lstStyle/>
          <a:p>
            <a:fld id="{401BF887-3DC4-CB40-814E-15EECDC54328}" type="datetimeFigureOut">
              <a:rPr lang="en-US" smtClean="0"/>
              <a:t>7/19/2020</a:t>
            </a:fld>
            <a:endParaRPr lang="en-US"/>
          </a:p>
        </p:txBody>
      </p:sp>
      <p:sp>
        <p:nvSpPr>
          <p:cNvPr id="6" name="Footer Placeholder 5">
            <a:extLst>
              <a:ext uri="{FF2B5EF4-FFF2-40B4-BE49-F238E27FC236}">
                <a16:creationId xmlns:a16="http://schemas.microsoft.com/office/drawing/2014/main" xmlns="" id="{BF1AFC35-E2EF-D846-B830-D797B5516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8577C48-ACD9-7141-8D2E-16C7D8713367}"/>
              </a:ext>
            </a:extLst>
          </p:cNvPr>
          <p:cNvSpPr>
            <a:spLocks noGrp="1"/>
          </p:cNvSpPr>
          <p:nvPr>
            <p:ph type="sldNum" sz="quarter" idx="12"/>
          </p:nvPr>
        </p:nvSpPr>
        <p:spPr/>
        <p:txBody>
          <a:bodyPr/>
          <a:lstStyle/>
          <a:p>
            <a:fld id="{0900EE7E-723B-C146-B6D4-B12E6B25D4C9}" type="slidenum">
              <a:rPr lang="en-US" smtClean="0"/>
              <a:t>‹#›</a:t>
            </a:fld>
            <a:endParaRPr lang="en-US"/>
          </a:p>
        </p:txBody>
      </p:sp>
    </p:spTree>
    <p:extLst>
      <p:ext uri="{BB962C8B-B14F-4D97-AF65-F5344CB8AC3E}">
        <p14:creationId xmlns:p14="http://schemas.microsoft.com/office/powerpoint/2010/main" val="353552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DD10D12-5B9B-1F4B-8572-7E99EA9E7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189E7FC-E383-584C-A26E-6AF18EBE91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F46A47-2E45-8B4D-9174-D33120A633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BF887-3DC4-CB40-814E-15EECDC54328}" type="datetimeFigureOut">
              <a:rPr lang="en-US" smtClean="0"/>
              <a:t>7/19/2020</a:t>
            </a:fld>
            <a:endParaRPr lang="en-US"/>
          </a:p>
        </p:txBody>
      </p:sp>
      <p:sp>
        <p:nvSpPr>
          <p:cNvPr id="5" name="Footer Placeholder 4">
            <a:extLst>
              <a:ext uri="{FF2B5EF4-FFF2-40B4-BE49-F238E27FC236}">
                <a16:creationId xmlns:a16="http://schemas.microsoft.com/office/drawing/2014/main" xmlns="" id="{D9B1BA8F-155A-4042-9F3E-D6A0C4556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E2051AB-5ABF-1749-A95D-6C3CD5905D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0EE7E-723B-C146-B6D4-B12E6B25D4C9}" type="slidenum">
              <a:rPr lang="en-US" smtClean="0"/>
              <a:t>‹#›</a:t>
            </a:fld>
            <a:endParaRPr lang="en-US"/>
          </a:p>
        </p:txBody>
      </p:sp>
    </p:spTree>
    <p:extLst>
      <p:ext uri="{BB962C8B-B14F-4D97-AF65-F5344CB8AC3E}">
        <p14:creationId xmlns:p14="http://schemas.microsoft.com/office/powerpoint/2010/main" val="2161030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D596F30-E442-4D46-9DC0-E9EFF94D7DFC}"/>
              </a:ext>
            </a:extLst>
          </p:cNvPr>
          <p:cNvPicPr>
            <a:picLocks noChangeAspect="1"/>
          </p:cNvPicPr>
          <p:nvPr/>
        </p:nvPicPr>
        <p:blipFill rotWithShape="1">
          <a:blip r:embed="rId3"/>
          <a:srcRect r="982" b="15687"/>
          <a:stretch/>
        </p:blipFill>
        <p:spPr>
          <a:xfrm>
            <a:off x="1" y="0"/>
            <a:ext cx="12192000" cy="6858000"/>
          </a:xfrm>
          <a:prstGeom prst="rect">
            <a:avLst/>
          </a:prstGeom>
        </p:spPr>
      </p:pic>
      <p:sp>
        <p:nvSpPr>
          <p:cNvPr id="2" name="TextBox 1">
            <a:extLst>
              <a:ext uri="{FF2B5EF4-FFF2-40B4-BE49-F238E27FC236}">
                <a16:creationId xmlns:a16="http://schemas.microsoft.com/office/drawing/2014/main" xmlns="" id="{A3DF75B9-2E82-0E44-A7C8-D6C41DE49606}"/>
              </a:ext>
            </a:extLst>
          </p:cNvPr>
          <p:cNvSpPr txBox="1"/>
          <p:nvPr/>
        </p:nvSpPr>
        <p:spPr>
          <a:xfrm>
            <a:off x="817418" y="3429000"/>
            <a:ext cx="10557164"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Baskerville Old Face" panose="02020602080505020303" pitchFamily="18" charset="77"/>
                <a:ea typeface="+mn-ea"/>
                <a:cs typeface="+mn-cs"/>
              </a:rPr>
              <a:t>Family</a:t>
            </a:r>
          </a:p>
        </p:txBody>
      </p:sp>
      <p:sp>
        <p:nvSpPr>
          <p:cNvPr id="3" name="TextBox 2">
            <a:extLst>
              <a:ext uri="{FF2B5EF4-FFF2-40B4-BE49-F238E27FC236}">
                <a16:creationId xmlns:a16="http://schemas.microsoft.com/office/drawing/2014/main" xmlns="" id="{43C7B4AE-08C9-F343-9545-12D8D7CFE769}"/>
              </a:ext>
            </a:extLst>
          </p:cNvPr>
          <p:cNvSpPr txBox="1"/>
          <p:nvPr/>
        </p:nvSpPr>
        <p:spPr>
          <a:xfrm>
            <a:off x="2528454" y="5750004"/>
            <a:ext cx="7135091"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outerShdw blurRad="50800" dist="50800" dir="5400000" algn="ctr" rotWithShape="0">
                    <a:prstClr val="black"/>
                  </a:outerShdw>
                </a:effectLst>
                <a:uLnTx/>
                <a:uFillTx/>
                <a:latin typeface="Calibri Light" panose="020F0302020204030204"/>
                <a:ea typeface="+mn-ea"/>
                <a:cs typeface="+mn-cs"/>
              </a:rPr>
              <a:t>Built On The Rock</a:t>
            </a:r>
          </a:p>
        </p:txBody>
      </p:sp>
      <p:cxnSp>
        <p:nvCxnSpPr>
          <p:cNvPr id="5" name="Straight Connector 4">
            <a:extLst>
              <a:ext uri="{FF2B5EF4-FFF2-40B4-BE49-F238E27FC236}">
                <a16:creationId xmlns:a16="http://schemas.microsoft.com/office/drawing/2014/main" xmlns="" id="{B972C95F-3FF8-224A-8332-283BF7A1ED1D}"/>
              </a:ext>
            </a:extLst>
          </p:cNvPr>
          <p:cNvCxnSpPr>
            <a:cxnSpLocks/>
          </p:cNvCxnSpPr>
          <p:nvPr/>
        </p:nvCxnSpPr>
        <p:spPr>
          <a:xfrm>
            <a:off x="2479716" y="5750004"/>
            <a:ext cx="7135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106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388A102-2102-1C4F-94D1-6A5B4149AC9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5143500" cy="6858000"/>
          </a:xfrm>
          <a:prstGeom prst="rect">
            <a:avLst/>
          </a:prstGeom>
        </p:spPr>
      </p:pic>
      <p:sp>
        <p:nvSpPr>
          <p:cNvPr id="3" name="Rectangle 2">
            <a:extLst>
              <a:ext uri="{FF2B5EF4-FFF2-40B4-BE49-F238E27FC236}">
                <a16:creationId xmlns:a16="http://schemas.microsoft.com/office/drawing/2014/main" xmlns="" id="{D2AE9977-1B03-834F-B686-D663CD649825}"/>
              </a:ext>
            </a:extLst>
          </p:cNvPr>
          <p:cNvSpPr/>
          <p:nvPr/>
        </p:nvSpPr>
        <p:spPr>
          <a:xfrm>
            <a:off x="5370286" y="4079588"/>
            <a:ext cx="6604000" cy="1466555"/>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Faithful parents prepare their children to answer God’s call</a:t>
            </a:r>
          </a:p>
        </p:txBody>
      </p:sp>
      <p:sp>
        <p:nvSpPr>
          <p:cNvPr id="4" name="Rectangle 3">
            <a:extLst>
              <a:ext uri="{FF2B5EF4-FFF2-40B4-BE49-F238E27FC236}">
                <a16:creationId xmlns:a16="http://schemas.microsoft.com/office/drawing/2014/main" xmlns="" id="{6A4B776D-EA79-3643-975A-457AFBB46DC0}"/>
              </a:ext>
            </a:extLst>
          </p:cNvPr>
          <p:cNvSpPr/>
          <p:nvPr/>
        </p:nvSpPr>
        <p:spPr>
          <a:xfrm>
            <a:off x="5370286" y="1694407"/>
            <a:ext cx="6604000" cy="1603965"/>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God guides, protects and calls our children to faith. </a:t>
            </a:r>
          </a:p>
        </p:txBody>
      </p:sp>
    </p:spTree>
    <p:extLst>
      <p:ext uri="{BB962C8B-B14F-4D97-AF65-F5344CB8AC3E}">
        <p14:creationId xmlns:p14="http://schemas.microsoft.com/office/powerpoint/2010/main" val="239844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AE9977-1B03-834F-B686-D663CD649825}"/>
              </a:ext>
            </a:extLst>
          </p:cNvPr>
          <p:cNvSpPr/>
          <p:nvPr/>
        </p:nvSpPr>
        <p:spPr>
          <a:xfrm>
            <a:off x="5109029" y="1256956"/>
            <a:ext cx="6966857" cy="529375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Genesis 8:21 Evil from youth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Romans 3:23 All sin</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Sinners need to know God, and how to repent and seek forgiveness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Romans 6:23, Exodus 12:26-27</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Isaiah 66:1-2, Hebrews 12:5-6 James 4:6-7</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Romans 10:17</a:t>
            </a:r>
          </a:p>
        </p:txBody>
      </p:sp>
      <p:sp>
        <p:nvSpPr>
          <p:cNvPr id="4" name="Rectangle 3">
            <a:extLst>
              <a:ext uri="{FF2B5EF4-FFF2-40B4-BE49-F238E27FC236}">
                <a16:creationId xmlns:a16="http://schemas.microsoft.com/office/drawing/2014/main" xmlns="" id="{6A4B776D-EA79-3643-975A-457AFBB46DC0}"/>
              </a:ext>
            </a:extLst>
          </p:cNvPr>
          <p:cNvSpPr/>
          <p:nvPr/>
        </p:nvSpPr>
        <p:spPr>
          <a:xfrm>
            <a:off x="5245100" y="184922"/>
            <a:ext cx="6502400" cy="101681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Perpetua" panose="02020502060401020303" pitchFamily="18" charset="77"/>
                <a:ea typeface="+mn-ea"/>
                <a:cs typeface="+mn-cs"/>
              </a:rPr>
              <a:t>You Are Raising Sinners</a:t>
            </a:r>
          </a:p>
        </p:txBody>
      </p:sp>
      <p:pic>
        <p:nvPicPr>
          <p:cNvPr id="5" name="Picture 4">
            <a:extLst>
              <a:ext uri="{FF2B5EF4-FFF2-40B4-BE49-F238E27FC236}">
                <a16:creationId xmlns:a16="http://schemas.microsoft.com/office/drawing/2014/main" xmlns="" id="{C2340EC3-CCE0-EF42-9F20-66F09B75B8DA}"/>
              </a:ext>
            </a:extLst>
          </p:cNvPr>
          <p:cNvPicPr>
            <a:picLocks noChangeAspect="1"/>
          </p:cNvPicPr>
          <p:nvPr/>
        </p:nvPicPr>
        <p:blipFill rotWithShape="1">
          <a:blip r:embed="rId2"/>
          <a:srcRect b="2697"/>
          <a:stretch/>
        </p:blipFill>
        <p:spPr>
          <a:xfrm>
            <a:off x="116114" y="1010213"/>
            <a:ext cx="4862779" cy="4731657"/>
          </a:xfrm>
          <a:prstGeom prst="rect">
            <a:avLst/>
          </a:prstGeom>
        </p:spPr>
      </p:pic>
    </p:spTree>
    <p:extLst>
      <p:ext uri="{BB962C8B-B14F-4D97-AF65-F5344CB8AC3E}">
        <p14:creationId xmlns:p14="http://schemas.microsoft.com/office/powerpoint/2010/main" val="111500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C728A98-E53F-D74E-90FB-0CD684AEBDA6}"/>
              </a:ext>
            </a:extLst>
          </p:cNvPr>
          <p:cNvPicPr>
            <a:picLocks noChangeAspect="1"/>
          </p:cNvPicPr>
          <p:nvPr/>
        </p:nvPicPr>
        <p:blipFill rotWithShape="1">
          <a:blip r:embed="rId3"/>
          <a:srcRect l="2351" t="13596" b="7773"/>
          <a:stretch/>
        </p:blipFill>
        <p:spPr>
          <a:xfrm>
            <a:off x="1754870" y="820525"/>
            <a:ext cx="8682260" cy="3932554"/>
          </a:xfrm>
          <a:prstGeom prst="rect">
            <a:avLst/>
          </a:prstGeom>
        </p:spPr>
      </p:pic>
      <p:sp>
        <p:nvSpPr>
          <p:cNvPr id="3" name="Rectangle 2">
            <a:extLst>
              <a:ext uri="{FF2B5EF4-FFF2-40B4-BE49-F238E27FC236}">
                <a16:creationId xmlns:a16="http://schemas.microsoft.com/office/drawing/2014/main" xmlns="" id="{D2AE9977-1B03-834F-B686-D663CD649825}"/>
              </a:ext>
            </a:extLst>
          </p:cNvPr>
          <p:cNvSpPr/>
          <p:nvPr/>
        </p:nvSpPr>
        <p:spPr>
          <a:xfrm>
            <a:off x="863600" y="4614641"/>
            <a:ext cx="10464800" cy="218521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 generation that does not know God</a:t>
            </a:r>
            <a:b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b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Judges 2:10 • 2 Timothy 3:1-5</a:t>
            </a: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r>
            <a:b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b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Parents failed to instruct their children as sinners</a:t>
            </a:r>
            <a:b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b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 Samuel 4:28-29 • 2 Tim 3:14-17</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Rectangle 3">
            <a:extLst>
              <a:ext uri="{FF2B5EF4-FFF2-40B4-BE49-F238E27FC236}">
                <a16:creationId xmlns:a16="http://schemas.microsoft.com/office/drawing/2014/main" xmlns="" id="{6A4B776D-EA79-3643-975A-457AFBB46DC0}"/>
              </a:ext>
            </a:extLst>
          </p:cNvPr>
          <p:cNvSpPr/>
          <p:nvPr/>
        </p:nvSpPr>
        <p:spPr>
          <a:xfrm>
            <a:off x="3280228" y="0"/>
            <a:ext cx="6502400" cy="1016817"/>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Perpetua" panose="02020502060401020303" pitchFamily="18" charset="77"/>
                <a:ea typeface="+mn-ea"/>
                <a:cs typeface="+mn-cs"/>
              </a:rPr>
              <a:t>The Way Of  The World</a:t>
            </a:r>
          </a:p>
        </p:txBody>
      </p:sp>
    </p:spTree>
    <p:extLst>
      <p:ext uri="{BB962C8B-B14F-4D97-AF65-F5344CB8AC3E}">
        <p14:creationId xmlns:p14="http://schemas.microsoft.com/office/powerpoint/2010/main" val="475409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AE9977-1B03-834F-B686-D663CD649825}"/>
              </a:ext>
            </a:extLst>
          </p:cNvPr>
          <p:cNvSpPr/>
          <p:nvPr/>
        </p:nvSpPr>
        <p:spPr>
          <a:xfrm>
            <a:off x="3338286" y="1419131"/>
            <a:ext cx="8657771" cy="45858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Mark 12 – They rejected God and His servants because they did not acknowledge Him as the owner of the vineyard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 Corinthians 2:8 Failed to understand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God’s Purpose For Parents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Stewards NOT Owners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Psalm 127:3 • Ephesians 6:1-3, 4</a:t>
            </a:r>
          </a:p>
        </p:txBody>
      </p:sp>
      <p:sp>
        <p:nvSpPr>
          <p:cNvPr id="4" name="Rectangle 3">
            <a:extLst>
              <a:ext uri="{FF2B5EF4-FFF2-40B4-BE49-F238E27FC236}">
                <a16:creationId xmlns:a16="http://schemas.microsoft.com/office/drawing/2014/main" xmlns="" id="{6A4B776D-EA79-3643-975A-457AFBB46DC0}"/>
              </a:ext>
            </a:extLst>
          </p:cNvPr>
          <p:cNvSpPr/>
          <p:nvPr/>
        </p:nvSpPr>
        <p:spPr>
          <a:xfrm>
            <a:off x="3934239" y="116115"/>
            <a:ext cx="7549165" cy="1016817"/>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Perpetua" panose="02020502060401020303" pitchFamily="18" charset="77"/>
                <a:ea typeface="+mn-ea"/>
                <a:cs typeface="+mn-cs"/>
              </a:rPr>
              <a:t>Stewardship or Ownership</a:t>
            </a:r>
          </a:p>
        </p:txBody>
      </p:sp>
      <p:pic>
        <p:nvPicPr>
          <p:cNvPr id="5" name="Picture 4">
            <a:extLst>
              <a:ext uri="{FF2B5EF4-FFF2-40B4-BE49-F238E27FC236}">
                <a16:creationId xmlns:a16="http://schemas.microsoft.com/office/drawing/2014/main" xmlns="" id="{BB1B13E0-1707-BE46-8053-19D2D12036FA}"/>
              </a:ext>
            </a:extLst>
          </p:cNvPr>
          <p:cNvPicPr>
            <a:picLocks noChangeAspect="1"/>
          </p:cNvPicPr>
          <p:nvPr/>
        </p:nvPicPr>
        <p:blipFill rotWithShape="1">
          <a:blip r:embed="rId3"/>
          <a:srcRect l="16593" r="19904"/>
          <a:stretch/>
        </p:blipFill>
        <p:spPr>
          <a:xfrm>
            <a:off x="195943" y="189094"/>
            <a:ext cx="2833759" cy="6443935"/>
          </a:xfrm>
          <a:prstGeom prst="rect">
            <a:avLst/>
          </a:prstGeom>
        </p:spPr>
      </p:pic>
    </p:spTree>
    <p:extLst>
      <p:ext uri="{BB962C8B-B14F-4D97-AF65-F5344CB8AC3E}">
        <p14:creationId xmlns:p14="http://schemas.microsoft.com/office/powerpoint/2010/main" val="309812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AE9977-1B03-834F-B686-D663CD649825}"/>
              </a:ext>
            </a:extLst>
          </p:cNvPr>
          <p:cNvSpPr/>
          <p:nvPr/>
        </p:nvSpPr>
        <p:spPr>
          <a:xfrm>
            <a:off x="4325256" y="1825398"/>
            <a:ext cx="7670800" cy="37240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Grace: “Everything God does for us that we cannot do for ourselves”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Equip your child with what they need to live as a sinner who needs God’s grace</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Parents: Live as sinners who need God’s grace and you children will benefit</a:t>
            </a:r>
          </a:p>
        </p:txBody>
      </p:sp>
      <p:sp>
        <p:nvSpPr>
          <p:cNvPr id="4" name="Rectangle 3">
            <a:extLst>
              <a:ext uri="{FF2B5EF4-FFF2-40B4-BE49-F238E27FC236}">
                <a16:creationId xmlns:a16="http://schemas.microsoft.com/office/drawing/2014/main" xmlns="" id="{6A4B776D-EA79-3643-975A-457AFBB46DC0}"/>
              </a:ext>
            </a:extLst>
          </p:cNvPr>
          <p:cNvSpPr/>
          <p:nvPr/>
        </p:nvSpPr>
        <p:spPr>
          <a:xfrm>
            <a:off x="4386074" y="174172"/>
            <a:ext cx="7549165" cy="1016817"/>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Perpetua" panose="02020502060401020303" pitchFamily="18" charset="77"/>
                <a:ea typeface="+mn-ea"/>
                <a:cs typeface="+mn-cs"/>
              </a:rPr>
              <a:t>Sinners Than Need Grace</a:t>
            </a:r>
          </a:p>
        </p:txBody>
      </p:sp>
      <p:pic>
        <p:nvPicPr>
          <p:cNvPr id="2" name="Picture 1">
            <a:extLst>
              <a:ext uri="{FF2B5EF4-FFF2-40B4-BE49-F238E27FC236}">
                <a16:creationId xmlns:a16="http://schemas.microsoft.com/office/drawing/2014/main" xmlns="" id="{F9C3E715-35E7-204A-90DF-85E60E381D7F}"/>
              </a:ext>
            </a:extLst>
          </p:cNvPr>
          <p:cNvPicPr>
            <a:picLocks noChangeAspect="1"/>
          </p:cNvPicPr>
          <p:nvPr/>
        </p:nvPicPr>
        <p:blipFill>
          <a:blip r:embed="rId3"/>
          <a:stretch>
            <a:fillRect/>
          </a:stretch>
        </p:blipFill>
        <p:spPr>
          <a:xfrm>
            <a:off x="195942" y="1190989"/>
            <a:ext cx="4002653" cy="4992914"/>
          </a:xfrm>
          <a:prstGeom prst="rect">
            <a:avLst/>
          </a:prstGeom>
          <a:ln>
            <a:noFill/>
          </a:ln>
          <a:effectLst>
            <a:softEdge rad="112500"/>
          </a:effectLst>
        </p:spPr>
      </p:pic>
    </p:spTree>
    <p:extLst>
      <p:ext uri="{BB962C8B-B14F-4D97-AF65-F5344CB8AC3E}">
        <p14:creationId xmlns:p14="http://schemas.microsoft.com/office/powerpoint/2010/main" val="669688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6B770C2-9E6B-594F-B19D-0162C31175AB}"/>
              </a:ext>
            </a:extLst>
          </p:cNvPr>
          <p:cNvSpPr/>
          <p:nvPr/>
        </p:nvSpPr>
        <p:spPr>
          <a:xfrm>
            <a:off x="856343" y="1006310"/>
            <a:ext cx="10479314" cy="532453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Conclusion:</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God will call your children to faith. It is our responsibility as stewards and servants of the Lord to prepare our children to hear and know how to respond to that call. </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This will be the foundational premise for the rest of this series on family. </a:t>
            </a:r>
            <a:br>
              <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b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2378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TotalTime>
  <Words>489</Words>
  <Application>Microsoft Office PowerPoint</Application>
  <PresentationFormat>Widescreen</PresentationFormat>
  <Paragraphs>38</Paragraphs>
  <Slides>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Baskerville Old Face</vt:lpstr>
      <vt:lpstr>Calibri</vt:lpstr>
      <vt:lpstr>Calibri Light</vt:lpstr>
      <vt:lpstr>Perpetua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5/16/2013</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Shall Assemble</dc:title>
  <dc:subject>© 2007 The Paperless Hymnal®</dc:subject>
  <dc:creator>Paris / Paris / Young / Ef</dc:creator>
  <cp:lastModifiedBy>DellUser</cp:lastModifiedBy>
  <cp:revision>31</cp:revision>
  <dcterms:created xsi:type="dcterms:W3CDTF">1999-09-24T02:15:18Z</dcterms:created>
  <dcterms:modified xsi:type="dcterms:W3CDTF">2020-07-20T04:38:55Z</dcterms:modified>
</cp:coreProperties>
</file>