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0"/>
  </p:notesMasterIdLst>
  <p:handoutMasterIdLst>
    <p:handoutMasterId r:id="rId41"/>
  </p:handoutMasterIdLst>
  <p:sldIdLst>
    <p:sldId id="360" r:id="rId3"/>
    <p:sldId id="295" r:id="rId4"/>
    <p:sldId id="296" r:id="rId5"/>
    <p:sldId id="297" r:id="rId6"/>
    <p:sldId id="298" r:id="rId7"/>
    <p:sldId id="300" r:id="rId8"/>
    <p:sldId id="299" r:id="rId9"/>
    <p:sldId id="308" r:id="rId10"/>
    <p:sldId id="363" r:id="rId11"/>
    <p:sldId id="309" r:id="rId12"/>
    <p:sldId id="311" r:id="rId13"/>
    <p:sldId id="318" r:id="rId14"/>
    <p:sldId id="312" r:id="rId15"/>
    <p:sldId id="364" r:id="rId16"/>
    <p:sldId id="257" r:id="rId17"/>
    <p:sldId id="340" r:id="rId18"/>
    <p:sldId id="367" r:id="rId19"/>
    <p:sldId id="342" r:id="rId20"/>
    <p:sldId id="365" r:id="rId21"/>
    <p:sldId id="344" r:id="rId22"/>
    <p:sldId id="366" r:id="rId23"/>
    <p:sldId id="357" r:id="rId24"/>
    <p:sldId id="358" r:id="rId25"/>
    <p:sldId id="359" r:id="rId26"/>
    <p:sldId id="331" r:id="rId27"/>
    <p:sldId id="326" r:id="rId28"/>
    <p:sldId id="327" r:id="rId29"/>
    <p:sldId id="328" r:id="rId30"/>
    <p:sldId id="317" r:id="rId31"/>
    <p:sldId id="347" r:id="rId32"/>
    <p:sldId id="351" r:id="rId33"/>
    <p:sldId id="352" r:id="rId34"/>
    <p:sldId id="293" r:id="rId35"/>
    <p:sldId id="350" r:id="rId36"/>
    <p:sldId id="354" r:id="rId37"/>
    <p:sldId id="332" r:id="rId38"/>
    <p:sldId id="288" r:id="rId39"/>
  </p:sldIdLst>
  <p:sldSz cx="9144000" cy="6858000" type="letter"/>
  <p:notesSz cx="6858000" cy="89916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297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540750"/>
            <a:ext cx="297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0C8E00D-5F63-41D1-82C0-EA349D01F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04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55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76275"/>
            <a:ext cx="4489450" cy="3368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76275"/>
            <a:ext cx="4489450" cy="3368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76275"/>
            <a:ext cx="4489450" cy="3368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76275"/>
            <a:ext cx="4489450" cy="3368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76275"/>
            <a:ext cx="4489450" cy="3368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76275"/>
            <a:ext cx="4489450" cy="3368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76275"/>
            <a:ext cx="4489450" cy="3368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270375"/>
            <a:ext cx="5486400" cy="404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001_A_ThemeDrop"/>
          <p:cNvPicPr>
            <a:picLocks noChangeAspect="1" noChangeArrowheads="1"/>
          </p:cNvPicPr>
          <p:nvPr userDrawn="1"/>
        </p:nvPicPr>
        <p:blipFill>
          <a:blip r:embed="rId2" cstate="print">
            <a:lum bright="32000" contrast="-54000"/>
          </a:blip>
          <a:srcRect t="12959" r="4559"/>
          <a:stretch>
            <a:fillRect/>
          </a:stretch>
        </p:blipFill>
        <p:spPr bwMode="auto">
          <a:xfrm>
            <a:off x="0" y="354013"/>
            <a:ext cx="9145588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939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6208713"/>
            <a:ext cx="9144000" cy="6492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0" y="5632450"/>
            <a:ext cx="9144000" cy="1225550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-457200" y="928688"/>
            <a:ext cx="10287000" cy="5273675"/>
          </a:xfrm>
          <a:prstGeom prst="rect">
            <a:avLst/>
          </a:prstGeom>
          <a:noFill/>
          <a:ln w="76200">
            <a:solidFill>
              <a:srgbClr val="CC99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 userDrawn="1"/>
        </p:nvGrpSpPr>
        <p:grpSpPr bwMode="auto">
          <a:xfrm>
            <a:off x="-12700" y="93663"/>
            <a:ext cx="9144000" cy="1677987"/>
            <a:chOff x="-6" y="79"/>
            <a:chExt cx="4320" cy="1409"/>
          </a:xfrm>
        </p:grpSpPr>
        <p:sp>
          <p:nvSpPr>
            <p:cNvPr id="2" name="Rectangle 2"/>
            <p:cNvSpPr>
              <a:spLocks noChangeArrowheads="1"/>
            </p:cNvSpPr>
            <p:nvPr userDrawn="1"/>
          </p:nvSpPr>
          <p:spPr bwMode="ltGray">
            <a:xfrm>
              <a:off x="0" y="1280"/>
              <a:ext cx="4314" cy="9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 userDrawn="1"/>
          </p:nvSpPr>
          <p:spPr bwMode="ltGray">
            <a:xfrm>
              <a:off x="0" y="1456"/>
              <a:ext cx="4314" cy="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1034" name="Group 8"/>
            <p:cNvGrpSpPr>
              <a:grpSpLocks/>
            </p:cNvGrpSpPr>
            <p:nvPr userDrawn="1"/>
          </p:nvGrpSpPr>
          <p:grpSpPr bwMode="auto">
            <a:xfrm>
              <a:off x="-6" y="79"/>
              <a:ext cx="625" cy="1319"/>
              <a:chOff x="-6" y="79"/>
              <a:chExt cx="625" cy="1319"/>
            </a:xfrm>
          </p:grpSpPr>
          <p:sp>
            <p:nvSpPr>
              <p:cNvPr id="1028" name="Freeform 4"/>
              <p:cNvSpPr>
                <a:spLocks/>
              </p:cNvSpPr>
              <p:nvPr userDrawn="1"/>
            </p:nvSpPr>
            <p:spPr bwMode="ltGray">
              <a:xfrm>
                <a:off x="-6" y="79"/>
                <a:ext cx="625" cy="1317"/>
              </a:xfrm>
              <a:custGeom>
                <a:avLst/>
                <a:gdLst/>
                <a:ahLst/>
                <a:cxnLst>
                  <a:cxn ang="0">
                    <a:pos x="213" y="597"/>
                  </a:cxn>
                  <a:cxn ang="0">
                    <a:pos x="86" y="0"/>
                  </a:cxn>
                  <a:cxn ang="0">
                    <a:pos x="265" y="531"/>
                  </a:cxn>
                  <a:cxn ang="0">
                    <a:pos x="443" y="0"/>
                  </a:cxn>
                  <a:cxn ang="0">
                    <a:pos x="314" y="597"/>
                  </a:cxn>
                  <a:cxn ang="0">
                    <a:pos x="624" y="660"/>
                  </a:cxn>
                  <a:cxn ang="0">
                    <a:pos x="313" y="720"/>
                  </a:cxn>
                  <a:cxn ang="0">
                    <a:pos x="443" y="1318"/>
                  </a:cxn>
                  <a:cxn ang="0">
                    <a:pos x="265" y="786"/>
                  </a:cxn>
                  <a:cxn ang="0">
                    <a:pos x="86" y="1318"/>
                  </a:cxn>
                  <a:cxn ang="0">
                    <a:pos x="211" y="723"/>
                  </a:cxn>
                  <a:cxn ang="0">
                    <a:pos x="0" y="679"/>
                  </a:cxn>
                  <a:cxn ang="0">
                    <a:pos x="0" y="638"/>
                  </a:cxn>
                  <a:cxn ang="0">
                    <a:pos x="213" y="597"/>
                  </a:cxn>
                </a:cxnLst>
                <a:rect l="0" t="0" r="r" b="b"/>
                <a:pathLst>
                  <a:path w="625" h="1319">
                    <a:moveTo>
                      <a:pt x="213" y="597"/>
                    </a:moveTo>
                    <a:lnTo>
                      <a:pt x="86" y="0"/>
                    </a:lnTo>
                    <a:lnTo>
                      <a:pt x="265" y="531"/>
                    </a:lnTo>
                    <a:lnTo>
                      <a:pt x="443" y="0"/>
                    </a:lnTo>
                    <a:lnTo>
                      <a:pt x="314" y="597"/>
                    </a:lnTo>
                    <a:lnTo>
                      <a:pt x="624" y="660"/>
                    </a:lnTo>
                    <a:lnTo>
                      <a:pt x="313" y="720"/>
                    </a:lnTo>
                    <a:lnTo>
                      <a:pt x="443" y="1318"/>
                    </a:lnTo>
                    <a:lnTo>
                      <a:pt x="265" y="786"/>
                    </a:lnTo>
                    <a:lnTo>
                      <a:pt x="86" y="1318"/>
                    </a:lnTo>
                    <a:lnTo>
                      <a:pt x="211" y="723"/>
                    </a:lnTo>
                    <a:lnTo>
                      <a:pt x="0" y="679"/>
                    </a:lnTo>
                    <a:lnTo>
                      <a:pt x="0" y="638"/>
                    </a:lnTo>
                    <a:lnTo>
                      <a:pt x="213" y="59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 userDrawn="1"/>
            </p:nvSpPr>
            <p:spPr bwMode="ltGray">
              <a:xfrm>
                <a:off x="-3" y="259"/>
                <a:ext cx="523" cy="957"/>
              </a:xfrm>
              <a:custGeom>
                <a:avLst/>
                <a:gdLst/>
                <a:ahLst/>
                <a:cxnLst>
                  <a:cxn ang="0">
                    <a:pos x="210" y="419"/>
                  </a:cxn>
                  <a:cxn ang="0">
                    <a:pos x="130" y="0"/>
                  </a:cxn>
                  <a:cxn ang="0">
                    <a:pos x="262" y="351"/>
                  </a:cxn>
                  <a:cxn ang="0">
                    <a:pos x="389" y="0"/>
                  </a:cxn>
                  <a:cxn ang="0">
                    <a:pos x="311" y="419"/>
                  </a:cxn>
                  <a:cxn ang="0">
                    <a:pos x="523" y="480"/>
                  </a:cxn>
                  <a:cxn ang="0">
                    <a:pos x="310" y="538"/>
                  </a:cxn>
                  <a:cxn ang="0">
                    <a:pos x="389" y="958"/>
                  </a:cxn>
                  <a:cxn ang="0">
                    <a:pos x="262" y="606"/>
                  </a:cxn>
                  <a:cxn ang="0">
                    <a:pos x="130" y="958"/>
                  </a:cxn>
                  <a:cxn ang="0">
                    <a:pos x="208" y="543"/>
                  </a:cxn>
                  <a:cxn ang="0">
                    <a:pos x="0" y="480"/>
                  </a:cxn>
                  <a:cxn ang="0">
                    <a:pos x="210" y="419"/>
                  </a:cxn>
                </a:cxnLst>
                <a:rect l="0" t="0" r="r" b="b"/>
                <a:pathLst>
                  <a:path w="524" h="959">
                    <a:moveTo>
                      <a:pt x="210" y="419"/>
                    </a:moveTo>
                    <a:lnTo>
                      <a:pt x="130" y="0"/>
                    </a:lnTo>
                    <a:lnTo>
                      <a:pt x="262" y="351"/>
                    </a:lnTo>
                    <a:lnTo>
                      <a:pt x="389" y="0"/>
                    </a:lnTo>
                    <a:lnTo>
                      <a:pt x="311" y="419"/>
                    </a:lnTo>
                    <a:lnTo>
                      <a:pt x="523" y="480"/>
                    </a:lnTo>
                    <a:lnTo>
                      <a:pt x="310" y="538"/>
                    </a:lnTo>
                    <a:lnTo>
                      <a:pt x="389" y="958"/>
                    </a:lnTo>
                    <a:lnTo>
                      <a:pt x="262" y="606"/>
                    </a:lnTo>
                    <a:lnTo>
                      <a:pt x="130" y="958"/>
                    </a:lnTo>
                    <a:lnTo>
                      <a:pt x="208" y="543"/>
                    </a:lnTo>
                    <a:lnTo>
                      <a:pt x="0" y="480"/>
                    </a:lnTo>
                    <a:lnTo>
                      <a:pt x="210" y="419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 userDrawn="1"/>
            </p:nvSpPr>
            <p:spPr bwMode="ltGray">
              <a:xfrm>
                <a:off x="74" y="283"/>
                <a:ext cx="370" cy="913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167" y="394"/>
                  </a:cxn>
                  <a:cxn ang="0">
                    <a:pos x="185" y="0"/>
                  </a:cxn>
                  <a:cxn ang="0">
                    <a:pos x="201" y="394"/>
                  </a:cxn>
                  <a:cxn ang="0">
                    <a:pos x="367" y="225"/>
                  </a:cxn>
                  <a:cxn ang="0">
                    <a:pos x="218" y="457"/>
                  </a:cxn>
                  <a:cxn ang="0">
                    <a:pos x="369" y="686"/>
                  </a:cxn>
                  <a:cxn ang="0">
                    <a:pos x="201" y="520"/>
                  </a:cxn>
                  <a:cxn ang="0">
                    <a:pos x="185" y="912"/>
                  </a:cxn>
                  <a:cxn ang="0">
                    <a:pos x="167" y="520"/>
                  </a:cxn>
                  <a:cxn ang="0">
                    <a:pos x="0" y="686"/>
                  </a:cxn>
                  <a:cxn ang="0">
                    <a:pos x="150" y="457"/>
                  </a:cxn>
                  <a:cxn ang="0">
                    <a:pos x="0" y="231"/>
                  </a:cxn>
                </a:cxnLst>
                <a:rect l="0" t="0" r="r" b="b"/>
                <a:pathLst>
                  <a:path w="370" h="913">
                    <a:moveTo>
                      <a:pt x="0" y="231"/>
                    </a:moveTo>
                    <a:lnTo>
                      <a:pt x="167" y="394"/>
                    </a:lnTo>
                    <a:lnTo>
                      <a:pt x="185" y="0"/>
                    </a:lnTo>
                    <a:lnTo>
                      <a:pt x="201" y="394"/>
                    </a:lnTo>
                    <a:lnTo>
                      <a:pt x="367" y="225"/>
                    </a:lnTo>
                    <a:lnTo>
                      <a:pt x="218" y="457"/>
                    </a:lnTo>
                    <a:lnTo>
                      <a:pt x="369" y="686"/>
                    </a:lnTo>
                    <a:lnTo>
                      <a:pt x="201" y="520"/>
                    </a:lnTo>
                    <a:lnTo>
                      <a:pt x="185" y="912"/>
                    </a:lnTo>
                    <a:lnTo>
                      <a:pt x="167" y="520"/>
                    </a:lnTo>
                    <a:lnTo>
                      <a:pt x="0" y="686"/>
                    </a:lnTo>
                    <a:lnTo>
                      <a:pt x="150" y="457"/>
                    </a:lnTo>
                    <a:lnTo>
                      <a:pt x="0" y="231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 userDrawn="1"/>
            </p:nvSpPr>
            <p:spPr bwMode="ltGray">
              <a:xfrm>
                <a:off x="212" y="623"/>
                <a:ext cx="93" cy="229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38" y="83"/>
                  </a:cxn>
                  <a:cxn ang="0">
                    <a:pos x="46" y="0"/>
                  </a:cxn>
                  <a:cxn ang="0">
                    <a:pos x="53" y="83"/>
                  </a:cxn>
                  <a:cxn ang="0">
                    <a:pos x="92" y="55"/>
                  </a:cxn>
                  <a:cxn ang="0">
                    <a:pos x="62" y="114"/>
                  </a:cxn>
                  <a:cxn ang="0">
                    <a:pos x="92" y="170"/>
                  </a:cxn>
                  <a:cxn ang="0">
                    <a:pos x="53" y="143"/>
                  </a:cxn>
                  <a:cxn ang="0">
                    <a:pos x="46" y="229"/>
                  </a:cxn>
                  <a:cxn ang="0">
                    <a:pos x="38" y="143"/>
                  </a:cxn>
                  <a:cxn ang="0">
                    <a:pos x="0" y="170"/>
                  </a:cxn>
                  <a:cxn ang="0">
                    <a:pos x="29" y="114"/>
                  </a:cxn>
                  <a:cxn ang="0">
                    <a:pos x="0" y="55"/>
                  </a:cxn>
                </a:cxnLst>
                <a:rect l="0" t="0" r="r" b="b"/>
                <a:pathLst>
                  <a:path w="93" h="230">
                    <a:moveTo>
                      <a:pt x="0" y="55"/>
                    </a:moveTo>
                    <a:lnTo>
                      <a:pt x="38" y="83"/>
                    </a:lnTo>
                    <a:lnTo>
                      <a:pt x="46" y="0"/>
                    </a:lnTo>
                    <a:lnTo>
                      <a:pt x="53" y="83"/>
                    </a:lnTo>
                    <a:lnTo>
                      <a:pt x="92" y="55"/>
                    </a:lnTo>
                    <a:lnTo>
                      <a:pt x="62" y="114"/>
                    </a:lnTo>
                    <a:lnTo>
                      <a:pt x="92" y="170"/>
                    </a:lnTo>
                    <a:lnTo>
                      <a:pt x="53" y="143"/>
                    </a:lnTo>
                    <a:lnTo>
                      <a:pt x="46" y="229"/>
                    </a:lnTo>
                    <a:lnTo>
                      <a:pt x="38" y="143"/>
                    </a:lnTo>
                    <a:lnTo>
                      <a:pt x="0" y="170"/>
                    </a:lnTo>
                    <a:lnTo>
                      <a:pt x="29" y="114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</p:grpSp>
      <p:pic>
        <p:nvPicPr>
          <p:cNvPr id="1027" name="Picture 16" descr="001_A_ThemeDrop"/>
          <p:cNvPicPr>
            <a:picLocks noChangeAspect="1" noChangeArrowheads="1"/>
          </p:cNvPicPr>
          <p:nvPr userDrawn="1"/>
        </p:nvPicPr>
        <p:blipFill>
          <a:blip r:embed="rId16" cstate="print">
            <a:lum bright="32000" contrast="-54000"/>
          </a:blip>
          <a:srcRect t="12959" r="4559"/>
          <a:stretch>
            <a:fillRect/>
          </a:stretch>
        </p:blipFill>
        <p:spPr bwMode="auto">
          <a:xfrm>
            <a:off x="0" y="354013"/>
            <a:ext cx="9145588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9175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213475"/>
            <a:ext cx="9144000" cy="6445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5632450"/>
            <a:ext cx="9144000" cy="1225550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-457200" y="928688"/>
            <a:ext cx="10287000" cy="5273675"/>
          </a:xfrm>
          <a:prstGeom prst="rect">
            <a:avLst/>
          </a:prstGeom>
          <a:noFill/>
          <a:ln w="76200">
            <a:solidFill>
              <a:srgbClr val="CC99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07_A_JuiceDrop"/>
          <p:cNvPicPr>
            <a:picLocks noChangeAspect="1" noChangeArrowheads="1"/>
          </p:cNvPicPr>
          <p:nvPr userDrawn="1"/>
        </p:nvPicPr>
        <p:blipFill>
          <a:blip r:embed="rId13" cstate="print">
            <a:lum bright="16000" contrast="40000"/>
          </a:blip>
          <a:srcRect l="3690"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marriage-counseling"/>
          <p:cNvPicPr>
            <a:picLocks noChangeAspect="1" noChangeArrowheads="1"/>
          </p:cNvPicPr>
          <p:nvPr userDrawn="1"/>
        </p:nvPicPr>
        <p:blipFill>
          <a:blip r:embed="rId14" cstate="print"/>
          <a:srcRect l="48491" t="22202" b="21263"/>
          <a:stretch>
            <a:fillRect/>
          </a:stretch>
        </p:blipFill>
        <p:spPr bwMode="auto">
          <a:xfrm>
            <a:off x="333375" y="0"/>
            <a:ext cx="8458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AutoShape 4"/>
          <p:cNvSpPr>
            <a:spLocks noChangeArrowheads="1"/>
          </p:cNvSpPr>
          <p:nvPr userDrawn="1"/>
        </p:nvSpPr>
        <p:spPr bwMode="auto">
          <a:xfrm>
            <a:off x="-2249488" y="2062163"/>
            <a:ext cx="3629026" cy="4795837"/>
          </a:xfrm>
          <a:prstGeom prst="parallelogram">
            <a:avLst>
              <a:gd name="adj" fmla="val 36616"/>
            </a:avLst>
          </a:prstGeom>
          <a:gradFill rotWithShape="1">
            <a:gsLst>
              <a:gs pos="0">
                <a:srgbClr val="FFE98D">
                  <a:gamma/>
                  <a:shade val="46275"/>
                  <a:invGamma/>
                </a:srgbClr>
              </a:gs>
              <a:gs pos="100000">
                <a:srgbClr val="FFE98D">
                  <a:alpha val="53999"/>
                </a:srgbClr>
              </a:gs>
            </a:gsLst>
            <a:lin ang="0" scaled="1"/>
          </a:gradFill>
          <a:ln w="38100">
            <a:solidFill>
              <a:srgbClr val="7E1E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4213" name="AutoShape 5"/>
          <p:cNvSpPr>
            <a:spLocks noChangeArrowheads="1"/>
          </p:cNvSpPr>
          <p:nvPr userDrawn="1"/>
        </p:nvSpPr>
        <p:spPr bwMode="auto">
          <a:xfrm>
            <a:off x="2151063" y="5807075"/>
            <a:ext cx="8040687" cy="855663"/>
          </a:xfrm>
          <a:prstGeom prst="parallelogram">
            <a:avLst>
              <a:gd name="adj" fmla="val 32455"/>
            </a:avLst>
          </a:prstGeom>
          <a:solidFill>
            <a:srgbClr val="FFE98D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4214" name="Rectangle 6"/>
          <p:cNvSpPr>
            <a:spLocks noChangeArrowheads="1"/>
          </p:cNvSpPr>
          <p:nvPr userDrawn="1"/>
        </p:nvSpPr>
        <p:spPr bwMode="auto">
          <a:xfrm>
            <a:off x="0" y="796925"/>
            <a:ext cx="9144000" cy="1235075"/>
          </a:xfrm>
          <a:prstGeom prst="rect">
            <a:avLst/>
          </a:prstGeom>
          <a:gradFill rotWithShape="1">
            <a:gsLst>
              <a:gs pos="0">
                <a:srgbClr val="FFE98D">
                  <a:gamma/>
                  <a:shade val="46275"/>
                  <a:invGamma/>
                  <a:alpha val="0"/>
                </a:srgbClr>
              </a:gs>
              <a:gs pos="100000">
                <a:srgbClr val="FFE9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4215" name="Rectangle 7"/>
          <p:cNvSpPr>
            <a:spLocks noChangeArrowheads="1"/>
          </p:cNvSpPr>
          <p:nvPr userDrawn="1"/>
        </p:nvSpPr>
        <p:spPr bwMode="auto">
          <a:xfrm>
            <a:off x="450850" y="0"/>
            <a:ext cx="914400" cy="1989138"/>
          </a:xfrm>
          <a:prstGeom prst="rect">
            <a:avLst/>
          </a:prstGeom>
          <a:gradFill rotWithShape="1">
            <a:gsLst>
              <a:gs pos="0">
                <a:srgbClr val="FFE98D"/>
              </a:gs>
              <a:gs pos="100000">
                <a:srgbClr val="FFE98D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 userDrawn="1"/>
        </p:nvSpPr>
        <p:spPr bwMode="auto">
          <a:xfrm>
            <a:off x="8162925" y="0"/>
            <a:ext cx="1247775" cy="1973263"/>
          </a:xfrm>
          <a:prstGeom prst="rect">
            <a:avLst/>
          </a:prstGeom>
          <a:gradFill rotWithShape="1">
            <a:gsLst>
              <a:gs pos="0">
                <a:srgbClr val="FFE98D">
                  <a:gamma/>
                  <a:shade val="46275"/>
                  <a:invGamma/>
                  <a:alpha val="0"/>
                </a:srgbClr>
              </a:gs>
              <a:gs pos="50000">
                <a:srgbClr val="FFE98D"/>
              </a:gs>
              <a:gs pos="100000">
                <a:srgbClr val="FFE98D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4217" name="Line 9"/>
          <p:cNvSpPr>
            <a:spLocks noChangeShapeType="1"/>
          </p:cNvSpPr>
          <p:nvPr userDrawn="1"/>
        </p:nvSpPr>
        <p:spPr bwMode="auto">
          <a:xfrm>
            <a:off x="0" y="2017713"/>
            <a:ext cx="91440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4218" name="Rectangle 10"/>
          <p:cNvSpPr>
            <a:spLocks noChangeArrowheads="1"/>
          </p:cNvSpPr>
          <p:nvPr userDrawn="1"/>
        </p:nvSpPr>
        <p:spPr bwMode="auto">
          <a:xfrm>
            <a:off x="0" y="0"/>
            <a:ext cx="479425" cy="1944688"/>
          </a:xfrm>
          <a:prstGeom prst="rect">
            <a:avLst/>
          </a:prstGeom>
          <a:solidFill>
            <a:srgbClr val="FFE98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61" name="WordArt 11"/>
          <p:cNvSpPr>
            <a:spLocks noChangeArrowheads="1" noChangeShapeType="1" noTextEdit="1"/>
          </p:cNvSpPr>
          <p:nvPr userDrawn="1"/>
        </p:nvSpPr>
        <p:spPr bwMode="auto">
          <a:xfrm>
            <a:off x="798513" y="1057275"/>
            <a:ext cx="6870700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31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E98D">
                        <a:alpha val="98000"/>
                      </a:srgbClr>
                    </a:gs>
                    <a:gs pos="100000">
                      <a:srgbClr val="5E1600"/>
                    </a:gs>
                  </a:gsLst>
                  <a:lin ang="5400000" scaled="1"/>
                </a:gradFill>
                <a:effectLst>
                  <a:outerShdw dist="56796" dir="20006097" algn="ctr" rotWithShape="0">
                    <a:schemeClr val="tx1"/>
                  </a:outerShdw>
                </a:effectLst>
                <a:latin typeface="Brady Bunch"/>
              </a:rPr>
              <a:t>RENEW YOUR MARRIAGE</a:t>
            </a:r>
          </a:p>
        </p:txBody>
      </p:sp>
      <p:sp>
        <p:nvSpPr>
          <p:cNvPr id="94220" name="Rectangle 12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725488"/>
          </a:xfrm>
          <a:prstGeom prst="rect">
            <a:avLst/>
          </a:prstGeom>
          <a:gradFill rotWithShape="1">
            <a:gsLst>
              <a:gs pos="0">
                <a:srgbClr val="663300">
                  <a:gamma/>
                  <a:shade val="46275"/>
                  <a:invGamma/>
                  <a:alpha val="0"/>
                </a:srgbClr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7_A_JuiceDrop"/>
          <p:cNvPicPr>
            <a:picLocks noChangeAspect="1" noChangeArrowheads="1"/>
          </p:cNvPicPr>
          <p:nvPr/>
        </p:nvPicPr>
        <p:blipFill>
          <a:blip r:embed="rId3" cstate="print">
            <a:lum bright="36000" contrast="62000"/>
          </a:blip>
          <a:srcRect l="3690" t="89520"/>
          <a:stretch>
            <a:fillRect/>
          </a:stretch>
        </p:blipFill>
        <p:spPr bwMode="auto">
          <a:xfrm>
            <a:off x="0" y="615315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007_A_JuiceDrop"/>
          <p:cNvPicPr>
            <a:picLocks noChangeAspect="1" noChangeArrowheads="1"/>
          </p:cNvPicPr>
          <p:nvPr/>
        </p:nvPicPr>
        <p:blipFill>
          <a:blip r:embed="rId3" cstate="print">
            <a:lum bright="16000" contrast="40000"/>
          </a:blip>
          <a:srcRect l="7669" t="5621" r="19412" b="76714"/>
          <a:stretch>
            <a:fillRect/>
          </a:stretch>
        </p:blipFill>
        <p:spPr bwMode="auto">
          <a:xfrm>
            <a:off x="0" y="1395413"/>
            <a:ext cx="914400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1698625"/>
            <a:ext cx="9144000" cy="423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 rot="16200000" flipV="1">
            <a:off x="4537075" y="-2890837"/>
            <a:ext cx="69850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 rot="5400000">
            <a:off x="4529931" y="1381919"/>
            <a:ext cx="8413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103" name="Picture 7" descr="wedding_153"/>
          <p:cNvPicPr>
            <a:picLocks noChangeAspect="1" noChangeArrowheads="1"/>
          </p:cNvPicPr>
          <p:nvPr/>
        </p:nvPicPr>
        <p:blipFill>
          <a:blip r:embed="rId4" cstate="print">
            <a:lum bright="18000" contrast="24000"/>
            <a:grayscl/>
          </a:blip>
          <a:srcRect l="10201" t="16589" r="481"/>
          <a:stretch>
            <a:fillRect/>
          </a:stretch>
        </p:blipFill>
        <p:spPr bwMode="auto">
          <a:xfrm>
            <a:off x="-7938" y="1684338"/>
            <a:ext cx="3206751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Rectangle 8"/>
          <p:cNvSpPr>
            <a:spLocks noChangeArrowheads="1"/>
          </p:cNvSpPr>
          <p:nvPr/>
        </p:nvSpPr>
        <p:spPr bwMode="auto">
          <a:xfrm flipH="1">
            <a:off x="2473325" y="1676400"/>
            <a:ext cx="768350" cy="42497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105" name="Picture 9" descr="mpCounseli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2085" r="11745"/>
          <a:stretch>
            <a:fillRect/>
          </a:stretch>
        </p:blipFill>
        <p:spPr bwMode="auto">
          <a:xfrm>
            <a:off x="5753100" y="1690688"/>
            <a:ext cx="339090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5740400" y="1682750"/>
            <a:ext cx="738188" cy="42497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 rot="5400000">
            <a:off x="4402931" y="1761332"/>
            <a:ext cx="338137" cy="9144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108" name="Picture 12" descr="007_A_JuiceDrop"/>
          <p:cNvPicPr>
            <a:picLocks noChangeAspect="1" noChangeArrowheads="1"/>
          </p:cNvPicPr>
          <p:nvPr/>
        </p:nvPicPr>
        <p:blipFill>
          <a:blip r:embed="rId6" cstate="print">
            <a:lum bright="36000" contrast="62000"/>
          </a:blip>
          <a:srcRect t="79201" r="6931"/>
          <a:stretch>
            <a:fillRect/>
          </a:stretch>
        </p:blipFill>
        <p:spPr bwMode="auto">
          <a:xfrm>
            <a:off x="0" y="4763"/>
            <a:ext cx="91408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5" name="Rectangle 13"/>
          <p:cNvSpPr>
            <a:spLocks noChangeArrowheads="1"/>
          </p:cNvSpPr>
          <p:nvPr/>
        </p:nvSpPr>
        <p:spPr bwMode="auto">
          <a:xfrm rot="16200000" flipV="1">
            <a:off x="4406106" y="-3275806"/>
            <a:ext cx="331788" cy="9144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5246" name="WordArt 14"/>
          <p:cNvSpPr>
            <a:spLocks noChangeArrowheads="1" noChangeShapeType="1" noTextEdit="1"/>
          </p:cNvSpPr>
          <p:nvPr/>
        </p:nvSpPr>
        <p:spPr bwMode="auto">
          <a:xfrm>
            <a:off x="444500" y="501650"/>
            <a:ext cx="8250238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31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98038"/>
                  </a:schemeClr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Brady Bunch"/>
              </a:rPr>
              <a:t>ARE YOU HAPPILY MARRIED?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2965450" y="1889125"/>
            <a:ext cx="32226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612405"/>
                </a:solidFill>
                <a:effectLst/>
                <a:latin typeface="Arial Narrow" pitchFamily="34" charset="0"/>
              </a:rPr>
              <a:t>28% said, “Yes!”</a:t>
            </a:r>
          </a:p>
          <a:p>
            <a:pPr eaLnBrk="1" hangingPunct="1"/>
            <a:endParaRPr lang="en-US" sz="1800" b="1">
              <a:solidFill>
                <a:srgbClr val="612405"/>
              </a:solidFill>
              <a:effectLst/>
              <a:latin typeface="Arial Narrow" pitchFamily="34" charset="0"/>
            </a:endParaRPr>
          </a:p>
          <a:p>
            <a:pPr eaLnBrk="1" hangingPunct="1"/>
            <a:r>
              <a:rPr lang="en-US" sz="3600" b="1">
                <a:solidFill>
                  <a:srgbClr val="612405"/>
                </a:solidFill>
                <a:effectLst/>
                <a:latin typeface="Arial Narrow" pitchFamily="34" charset="0"/>
              </a:rPr>
              <a:t>21% said, “No!”</a:t>
            </a:r>
          </a:p>
          <a:p>
            <a:pPr eaLnBrk="1" hangingPunct="1"/>
            <a:endParaRPr lang="en-US" sz="1800" b="1">
              <a:solidFill>
                <a:srgbClr val="612405"/>
              </a:solidFill>
              <a:effectLst/>
              <a:latin typeface="Arial Narrow" pitchFamily="34" charset="0"/>
            </a:endParaRPr>
          </a:p>
          <a:p>
            <a:pPr eaLnBrk="1" hangingPunct="1"/>
            <a:r>
              <a:rPr lang="en-US" sz="3600" b="1">
                <a:solidFill>
                  <a:srgbClr val="612405"/>
                </a:solidFill>
                <a:effectLst/>
                <a:latin typeface="Arial Narrow" pitchFamily="34" charset="0"/>
              </a:rPr>
              <a:t>41% said… </a:t>
            </a:r>
          </a:p>
          <a:p>
            <a:pPr eaLnBrk="1" hangingPunct="1"/>
            <a:r>
              <a:rPr lang="en-US" sz="3600" b="1">
                <a:solidFill>
                  <a:srgbClr val="612405"/>
                </a:solidFill>
                <a:effectLst/>
                <a:latin typeface="Arial Narrow" pitchFamily="34" charset="0"/>
              </a:rPr>
              <a:t>“It depends on what day you ask me.”</a:t>
            </a:r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0" y="16637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6" grpId="0" animBg="1"/>
      <p:bldP spid="952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EDIFICATION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9688"/>
            <a:ext cx="8229600" cy="1796369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dirty="0"/>
              <a:t>Lit: “To build up.” </a:t>
            </a:r>
          </a:p>
          <a:p>
            <a:pPr>
              <a:defRPr/>
            </a:pPr>
            <a:r>
              <a:rPr lang="en-US" sz="4400" dirty="0"/>
              <a:t>Be his or her best cheerleader!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9938" name="Picture 2" descr="C:\Users\Brent\AppData\Local\Microsoft\Windows\Temporary Internet Files\Content.IE5\G8U4HQ12\MC9003974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8" y="3658515"/>
            <a:ext cx="1826971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C:\Users\Brent\AppData\Local\Microsoft\Windows\Temporary Internet Files\Content.IE5\CMLVE7RP\MM90023472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82" y="3684149"/>
            <a:ext cx="10572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C:\Users\Brent\AppData\Local\Microsoft\Windows\Temporary Internet Files\Content.IE5\624QDOAE\MC90030566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44" y="3589580"/>
            <a:ext cx="1813255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EDIFYING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9688"/>
            <a:ext cx="8462963" cy="45259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/>
              <a:t>Root: ”A hearth or fireplace.”</a:t>
            </a:r>
            <a:r>
              <a:rPr lang="en-US"/>
              <a:t> </a:t>
            </a:r>
          </a:p>
          <a:p>
            <a:pPr>
              <a:buFont typeface="Monotype Sorts" pitchFamily="2" charset="2"/>
              <a:buNone/>
              <a:defRPr/>
            </a:pPr>
            <a:endParaRPr lang="en-US" sz="4800"/>
          </a:p>
        </p:txBody>
      </p:sp>
      <p:pic>
        <p:nvPicPr>
          <p:cNvPr id="121861" name="Picture 5" descr="MPj041405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2192338"/>
            <a:ext cx="756126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Three components: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913" y="1074738"/>
            <a:ext cx="8955087" cy="49053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i="1" dirty="0"/>
              <a:t>Personal encouragement</a:t>
            </a:r>
          </a:p>
          <a:p>
            <a:pPr>
              <a:defRPr/>
            </a:pPr>
            <a:endParaRPr lang="en-US" sz="4800" i="1" dirty="0"/>
          </a:p>
          <a:p>
            <a:pPr>
              <a:defRPr/>
            </a:pPr>
            <a:r>
              <a:rPr lang="en-US" sz="4800" i="1" dirty="0"/>
              <a:t>Inner Strengthening</a:t>
            </a:r>
          </a:p>
          <a:p>
            <a:pPr>
              <a:defRPr/>
            </a:pPr>
            <a:endParaRPr lang="en-US" sz="4800" i="1" dirty="0"/>
          </a:p>
          <a:p>
            <a:pPr>
              <a:defRPr/>
            </a:pPr>
            <a:r>
              <a:rPr lang="en-US" sz="4800" i="1" dirty="0"/>
              <a:t>Peace and Harmony I Pet 3:9ff</a:t>
            </a:r>
          </a:p>
          <a:p>
            <a:pPr>
              <a:defRPr/>
            </a:pPr>
            <a:endParaRPr lang="en-US" sz="4800" i="1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3759200" y="1944688"/>
            <a:ext cx="484188" cy="1001712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767138" y="3708400"/>
            <a:ext cx="484187" cy="1001713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Verses on Edifying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1138" y="1295400"/>
            <a:ext cx="7205662" cy="4830763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798513" indent="-798513"/>
            <a:r>
              <a:rPr lang="en-US" sz="3600" dirty="0">
                <a:effectLst/>
              </a:rPr>
              <a:t>“</a:t>
            </a:r>
            <a:r>
              <a:rPr lang="en-US" sz="4000" dirty="0">
                <a:effectLst/>
              </a:rPr>
              <a:t>Therefore </a:t>
            </a:r>
            <a:r>
              <a:rPr lang="en-US" sz="4000" b="1" dirty="0">
                <a:effectLst/>
              </a:rPr>
              <a:t>encourage one another</a:t>
            </a:r>
            <a:r>
              <a:rPr lang="en-US" sz="4000" dirty="0">
                <a:effectLst/>
              </a:rPr>
              <a:t> and build each other up..” I </a:t>
            </a:r>
            <a:r>
              <a:rPr lang="en-US" sz="4000" dirty="0" err="1">
                <a:effectLst/>
              </a:rPr>
              <a:t>Thess</a:t>
            </a:r>
            <a:r>
              <a:rPr lang="en-US" sz="4000" dirty="0">
                <a:effectLst/>
              </a:rPr>
              <a:t> 5:11</a:t>
            </a:r>
          </a:p>
          <a:p>
            <a:pPr marL="798513" indent="-798513"/>
            <a:r>
              <a:rPr lang="en-US" sz="4000" dirty="0">
                <a:effectLst/>
              </a:rPr>
              <a:t>“Love </a:t>
            </a:r>
            <a:r>
              <a:rPr lang="en-US" sz="4000" b="1" dirty="0">
                <a:effectLst/>
              </a:rPr>
              <a:t>builds up</a:t>
            </a:r>
            <a:r>
              <a:rPr lang="en-US" sz="4000" dirty="0">
                <a:effectLst/>
              </a:rPr>
              <a:t>.”  (Edifies)   I </a:t>
            </a:r>
            <a:r>
              <a:rPr lang="en-US" sz="4000" dirty="0" err="1">
                <a:effectLst/>
              </a:rPr>
              <a:t>Cor</a:t>
            </a:r>
            <a:r>
              <a:rPr lang="en-US" sz="4000" dirty="0">
                <a:effectLst/>
              </a:rPr>
              <a:t> 8:1</a:t>
            </a:r>
          </a:p>
          <a:p>
            <a:pPr marL="798513" indent="-798513">
              <a:buFont typeface="Monotype Sorts" pitchFamily="2" charset="2"/>
              <a:buNone/>
            </a:pPr>
            <a:endParaRPr lang="en-US" sz="3600" dirty="0">
              <a:effectLst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193675"/>
            <a:ext cx="9144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3600" b="1"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7975" y="6300788"/>
            <a:ext cx="8680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FFFFFF"/>
                </a:solidFill>
                <a:effectLst/>
                <a:latin typeface="Tahoma" pitchFamily="34" charset="0"/>
              </a:rPr>
              <a:t>Rx for the BEST Marriage</a:t>
            </a:r>
          </a:p>
        </p:txBody>
      </p:sp>
      <p:pic>
        <p:nvPicPr>
          <p:cNvPr id="16390" name="Picture 6" descr="MPj04001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204913"/>
            <a:ext cx="196691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Verses on Edifying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5425" y="1295400"/>
            <a:ext cx="7191375" cy="4830763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798513" indent="-798513"/>
            <a:r>
              <a:rPr lang="en-US" sz="3600" dirty="0">
                <a:effectLst/>
              </a:rPr>
              <a:t>“Eagerly pursue what makes for harmony and for the </a:t>
            </a:r>
            <a:r>
              <a:rPr lang="en-US" sz="3600" b="1" dirty="0">
                <a:effectLst/>
              </a:rPr>
              <a:t>edification</a:t>
            </a:r>
            <a:r>
              <a:rPr lang="en-US" sz="3600" dirty="0">
                <a:effectLst/>
              </a:rPr>
              <a:t> of one another”  (</a:t>
            </a:r>
            <a:r>
              <a:rPr lang="en-US" sz="3600" dirty="0" err="1">
                <a:effectLst/>
              </a:rPr>
              <a:t>Rm</a:t>
            </a:r>
            <a:r>
              <a:rPr lang="en-US" sz="3600" dirty="0">
                <a:effectLst/>
              </a:rPr>
              <a:t> 14:19).</a:t>
            </a:r>
          </a:p>
          <a:p>
            <a:pPr marL="798513" indent="-798513"/>
            <a:r>
              <a:rPr lang="en-US" sz="3600" dirty="0">
                <a:effectLst/>
              </a:rPr>
              <a:t>“Make it a practice to please your neighbor for his good; to </a:t>
            </a:r>
            <a:r>
              <a:rPr lang="en-US" sz="3600" b="1" dirty="0">
                <a:effectLst/>
              </a:rPr>
              <a:t>edify,</a:t>
            </a:r>
            <a:r>
              <a:rPr lang="en-US" sz="3600" dirty="0">
                <a:effectLst/>
              </a:rPr>
              <a:t> strengthen and build him up spiritually” (</a:t>
            </a:r>
            <a:r>
              <a:rPr lang="en-US" sz="3600" dirty="0" err="1">
                <a:effectLst/>
              </a:rPr>
              <a:t>Rm</a:t>
            </a:r>
            <a:r>
              <a:rPr lang="en-US" sz="3600" dirty="0">
                <a:effectLst/>
              </a:rPr>
              <a:t> 15:2).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193675"/>
            <a:ext cx="9144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3600" b="1"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07975" y="6300788"/>
            <a:ext cx="8680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FFFFFF"/>
                </a:solidFill>
                <a:effectLst/>
                <a:latin typeface="Tahoma" pitchFamily="34" charset="0"/>
              </a:rPr>
              <a:t>Rx for a Superb Marriage</a:t>
            </a:r>
          </a:p>
        </p:txBody>
      </p:sp>
      <p:pic>
        <p:nvPicPr>
          <p:cNvPr id="17414" name="Picture 7" descr="MPj04001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4575"/>
            <a:ext cx="20574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94138" y="1504950"/>
            <a:ext cx="4930548" cy="2907393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n-US" sz="4000" dirty="0">
                <a:effectLst/>
              </a:rPr>
              <a:t>Husband = </a:t>
            </a:r>
            <a:r>
              <a:rPr lang="en-US" sz="4000" i="1" dirty="0">
                <a:effectLst/>
              </a:rPr>
              <a:t>Sincere specific </a:t>
            </a:r>
            <a:r>
              <a:rPr lang="en-US" sz="4000" dirty="0">
                <a:effectLst/>
              </a:rPr>
              <a:t>praise. </a:t>
            </a:r>
          </a:p>
          <a:p>
            <a:pPr marL="533400" indent="-533400"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n-US" sz="4000" dirty="0">
                <a:effectLst/>
              </a:rPr>
              <a:t>Wife = </a:t>
            </a:r>
            <a:r>
              <a:rPr lang="en-US" sz="4000" i="1" dirty="0">
                <a:effectLst/>
              </a:rPr>
              <a:t>Supportive</a:t>
            </a:r>
            <a:r>
              <a:rPr lang="en-US" sz="4000" dirty="0">
                <a:effectLst/>
              </a:rPr>
              <a:t> loving response  </a:t>
            </a:r>
          </a:p>
        </p:txBody>
      </p:sp>
      <p:graphicFrame>
        <p:nvGraphicFramePr>
          <p:cNvPr id="18435" name="Object 4"/>
          <p:cNvGraphicFramePr>
            <a:graphicFrameLocks noGrp="1"/>
          </p:cNvGraphicFramePr>
          <p:nvPr/>
        </p:nvGraphicFramePr>
        <p:xfrm>
          <a:off x="8509000" y="368300"/>
          <a:ext cx="4524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Clip" r:id="rId4" imgW="602745" imgH="602745" progId="MS_ClipArt_Gallery.2">
                  <p:embed/>
                </p:oleObj>
              </mc:Choice>
              <mc:Fallback>
                <p:oleObj name="Clip" r:id="rId4" imgW="602745" imgH="602745" progId="MS_ClipArt_Gallery.2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0" y="368300"/>
                        <a:ext cx="4524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/>
          </p:cNvGraphicFramePr>
          <p:nvPr/>
        </p:nvGraphicFramePr>
        <p:xfrm>
          <a:off x="193675" y="339725"/>
          <a:ext cx="4524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Clip" r:id="rId6" imgW="602745" imgH="602745" progId="MS_ClipArt_Gallery.2">
                  <p:embed/>
                </p:oleObj>
              </mc:Choice>
              <mc:Fallback>
                <p:oleObj name="Clip" r:id="rId6" imgW="602745" imgH="602745" progId="MS_ClipArt_Gallery.2">
                  <p:embed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339725"/>
                        <a:ext cx="4524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0" y="222250"/>
            <a:ext cx="9144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effectLst/>
                <a:latin typeface="Tahoma" pitchFamily="34" charset="0"/>
              </a:rPr>
              <a:t>HOW DO YOU EDIFY?</a:t>
            </a:r>
          </a:p>
        </p:txBody>
      </p:sp>
      <p:pic>
        <p:nvPicPr>
          <p:cNvPr id="18438" name="Picture 8" descr="mpCounseling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 l="12085" r="11745"/>
          <a:stretch>
            <a:fillRect/>
          </a:stretch>
        </p:blipFill>
        <p:spPr bwMode="auto">
          <a:xfrm>
            <a:off x="193675" y="1471613"/>
            <a:ext cx="339090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WordArt 17"/>
          <p:cNvSpPr>
            <a:spLocks noChangeArrowheads="1" noChangeShapeType="1" noTextEdit="1"/>
          </p:cNvSpPr>
          <p:nvPr/>
        </p:nvSpPr>
        <p:spPr bwMode="auto">
          <a:xfrm>
            <a:off x="1443038" y="6408738"/>
            <a:ext cx="6313487" cy="449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a superb marriage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214438"/>
            <a:ext cx="8561388" cy="4348162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798513" indent="-798513">
              <a:buFont typeface="Monotype Sorts" pitchFamily="2" charset="2"/>
              <a:buNone/>
            </a:pPr>
            <a:r>
              <a:rPr lang="en-US" sz="4000" dirty="0">
                <a:effectLst/>
              </a:rPr>
              <a:t>24 For this reason a man shall </a:t>
            </a:r>
            <a:r>
              <a:rPr lang="en-US" sz="4000" b="1" dirty="0">
                <a:effectLst/>
              </a:rPr>
              <a:t>leave</a:t>
            </a:r>
            <a:r>
              <a:rPr lang="en-US" sz="4000" dirty="0">
                <a:effectLst/>
              </a:rPr>
              <a:t> his father and his mother, and be </a:t>
            </a:r>
            <a:r>
              <a:rPr lang="en-US" sz="4000" b="1" dirty="0">
                <a:effectLst/>
              </a:rPr>
              <a:t>joined to</a:t>
            </a:r>
            <a:r>
              <a:rPr lang="en-US" sz="4000" dirty="0">
                <a:effectLst/>
              </a:rPr>
              <a:t> his wife; and they shall </a:t>
            </a:r>
            <a:r>
              <a:rPr lang="en-US" sz="4000" b="1" dirty="0">
                <a:effectLst/>
              </a:rPr>
              <a:t>become one</a:t>
            </a:r>
            <a:r>
              <a:rPr lang="en-US" sz="4000" dirty="0">
                <a:effectLst/>
              </a:rPr>
              <a:t> flesh. </a:t>
            </a:r>
          </a:p>
          <a:p>
            <a:pPr marL="798513" indent="-798513">
              <a:buFont typeface="Monotype Sorts" pitchFamily="2" charset="2"/>
              <a:buNone/>
            </a:pPr>
            <a:r>
              <a:rPr lang="en-US" sz="4000" dirty="0">
                <a:effectLst/>
              </a:rPr>
              <a:t>25 And the man and his wife were </a:t>
            </a:r>
            <a:r>
              <a:rPr lang="en-US" sz="4000" b="1" dirty="0">
                <a:effectLst/>
              </a:rPr>
              <a:t>both naked and were not ashamed</a:t>
            </a:r>
            <a:r>
              <a:rPr lang="en-US" sz="4000" dirty="0">
                <a:effectLst/>
              </a:rPr>
              <a:t>.  NASU</a:t>
            </a:r>
          </a:p>
          <a:p>
            <a:pPr marL="798513" indent="-798513">
              <a:buClr>
                <a:schemeClr val="tx1"/>
              </a:buClr>
              <a:buFont typeface="Monotype Sorts" pitchFamily="2" charset="2"/>
              <a:buNone/>
            </a:pPr>
            <a:endParaRPr lang="en-US" sz="4000" dirty="0">
              <a:effectLst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93675"/>
            <a:ext cx="9144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effectLst/>
                <a:latin typeface="Tahoma" pitchFamily="34" charset="0"/>
              </a:rPr>
              <a:t>GENESIS 2:24-25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7975" y="6300788"/>
            <a:ext cx="8680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FFFFFF"/>
                </a:solidFill>
                <a:effectLst/>
                <a:latin typeface="Tahoma" pitchFamily="34" charset="0"/>
              </a:rPr>
              <a:t>Rx. for the BEST Marriage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4624" y="145785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Severance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4556" y="2381180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Permanence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4041" y="3304510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5433" y="4285058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Intimacy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214438"/>
            <a:ext cx="8561388" cy="4348162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798513" indent="-798513">
              <a:buFont typeface="Monotype Sorts" pitchFamily="2" charset="2"/>
              <a:buNone/>
            </a:pPr>
            <a:r>
              <a:rPr lang="en-US" sz="4000" dirty="0">
                <a:effectLst/>
              </a:rPr>
              <a:t>24 For this reason a man shall </a:t>
            </a:r>
            <a:r>
              <a:rPr lang="en-US" sz="4000" b="1" dirty="0">
                <a:effectLst/>
              </a:rPr>
              <a:t>leave</a:t>
            </a:r>
            <a:r>
              <a:rPr lang="en-US" sz="4000" dirty="0">
                <a:effectLst/>
              </a:rPr>
              <a:t> his father and his mother, and be </a:t>
            </a:r>
            <a:r>
              <a:rPr lang="en-US" sz="4000" b="1" dirty="0">
                <a:effectLst/>
              </a:rPr>
              <a:t>joined to</a:t>
            </a:r>
            <a:r>
              <a:rPr lang="en-US" sz="4000" dirty="0">
                <a:effectLst/>
              </a:rPr>
              <a:t> his wife; and they shall </a:t>
            </a:r>
            <a:r>
              <a:rPr lang="en-US" sz="4000" b="1" dirty="0">
                <a:effectLst/>
              </a:rPr>
              <a:t>become one</a:t>
            </a:r>
            <a:r>
              <a:rPr lang="en-US" sz="4000" dirty="0">
                <a:effectLst/>
              </a:rPr>
              <a:t> flesh. </a:t>
            </a:r>
          </a:p>
          <a:p>
            <a:pPr marL="798513" indent="-798513">
              <a:buFont typeface="Monotype Sorts" pitchFamily="2" charset="2"/>
              <a:buNone/>
            </a:pPr>
            <a:r>
              <a:rPr lang="en-US" sz="4000" dirty="0">
                <a:effectLst/>
              </a:rPr>
              <a:t>25 And the man and his wife were </a:t>
            </a:r>
            <a:r>
              <a:rPr lang="en-US" sz="4000" b="1" dirty="0">
                <a:effectLst/>
              </a:rPr>
              <a:t>both naked and were not ashamed</a:t>
            </a:r>
            <a:r>
              <a:rPr lang="en-US" sz="4000" dirty="0">
                <a:effectLst/>
              </a:rPr>
              <a:t>.  NASU</a:t>
            </a:r>
          </a:p>
          <a:p>
            <a:pPr marL="798513" indent="-798513">
              <a:buClr>
                <a:schemeClr val="tx1"/>
              </a:buClr>
              <a:buFont typeface="Monotype Sorts" pitchFamily="2" charset="2"/>
              <a:buNone/>
            </a:pPr>
            <a:endParaRPr lang="en-US" sz="4000" dirty="0">
              <a:effectLst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93675"/>
            <a:ext cx="9144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effectLst/>
                <a:latin typeface="Tahoma" pitchFamily="34" charset="0"/>
              </a:rPr>
              <a:t>GENESIS 2:24-25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7975" y="6300788"/>
            <a:ext cx="8680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FFFFFF"/>
                </a:solidFill>
                <a:effectLst/>
                <a:latin typeface="Tahoma" pitchFamily="34" charset="0"/>
              </a:rPr>
              <a:t>Rx. for the BEST Marriage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4624" y="145785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rgbClr val="003399">
                      <a:satMod val="155000"/>
                    </a:srgbClr>
                  </a:solidFill>
                  <a:prstDash val="solid"/>
                </a:ln>
                <a:solidFill>
                  <a:srgbClr val="76E0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Severance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4556" y="2381180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rgbClr val="003399">
                      <a:satMod val="155000"/>
                    </a:srgbClr>
                  </a:solidFill>
                  <a:prstDash val="solid"/>
                </a:ln>
                <a:solidFill>
                  <a:srgbClr val="76E0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Permanence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5501" y="3304510"/>
            <a:ext cx="24929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>
                <a:ln w="12700">
                  <a:solidFill>
                    <a:srgbClr val="003399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7356" y="4285058"/>
            <a:ext cx="39292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>
                <a:ln w="12700">
                  <a:solidFill>
                    <a:srgbClr val="003399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Intimacy</a:t>
            </a:r>
          </a:p>
        </p:txBody>
      </p:sp>
    </p:spTree>
    <p:extLst>
      <p:ext uri="{BB962C8B-B14F-4D97-AF65-F5344CB8AC3E}">
        <p14:creationId xmlns:p14="http://schemas.microsoft.com/office/powerpoint/2010/main" val="1372432248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79400" y="1054100"/>
            <a:ext cx="8443913" cy="5056413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Clr>
                <a:schemeClr val="tx1"/>
              </a:buClr>
              <a:buSzTx/>
              <a:buFont typeface="Monotype Sorts" pitchFamily="2" charset="2"/>
              <a:buNone/>
              <a:defRPr/>
            </a:pPr>
            <a:r>
              <a:rPr lang="en-US" sz="4000" b="1" dirty="0">
                <a:effectLst/>
              </a:rPr>
              <a:t>C.  </a:t>
            </a:r>
            <a:r>
              <a:rPr lang="en-US" sz="4400" b="1" dirty="0">
                <a:effectLst/>
              </a:rPr>
              <a:t>Sharing is a Growth process. </a:t>
            </a:r>
          </a:p>
          <a:p>
            <a:pPr marL="914400" lvl="1" indent="-457200">
              <a:buClr>
                <a:schemeClr val="tx1"/>
              </a:buClr>
              <a:buSzTx/>
              <a:buFont typeface="Monotype Sorts" pitchFamily="2" charset="2"/>
              <a:buAutoNum type="arabicPeriod"/>
              <a:defRPr/>
            </a:pPr>
            <a:r>
              <a:rPr lang="en-US" sz="4400" dirty="0">
                <a:effectLst/>
              </a:rPr>
              <a:t>Not just </a:t>
            </a:r>
            <a:r>
              <a:rPr lang="en-US" sz="4400" i="1" dirty="0">
                <a:effectLst/>
              </a:rPr>
              <a:t>liking</a:t>
            </a:r>
            <a:r>
              <a:rPr lang="en-US" sz="4400" dirty="0">
                <a:effectLst/>
              </a:rPr>
              <a:t> the same things. </a:t>
            </a:r>
          </a:p>
          <a:p>
            <a:pPr marL="914400" lvl="1" indent="-457200">
              <a:buClr>
                <a:schemeClr val="tx1"/>
              </a:buClr>
              <a:buSzTx/>
              <a:buFont typeface="Monotype Sorts" pitchFamily="2" charset="2"/>
              <a:buAutoNum type="arabicPeriod"/>
              <a:defRPr/>
            </a:pPr>
            <a:r>
              <a:rPr lang="en-US" sz="4400" dirty="0"/>
              <a:t>It is a </a:t>
            </a:r>
            <a:r>
              <a:rPr lang="en-US" sz="4400" b="1" dirty="0"/>
              <a:t>willingness to blend your will with the will</a:t>
            </a:r>
            <a:r>
              <a:rPr lang="en-US" sz="4400" dirty="0"/>
              <a:t> of your mate.</a:t>
            </a:r>
          </a:p>
        </p:txBody>
      </p:sp>
      <p:graphicFrame>
        <p:nvGraphicFramePr>
          <p:cNvPr id="20483" name="Object 3"/>
          <p:cNvGraphicFramePr>
            <a:graphicFrameLocks/>
          </p:cNvGraphicFramePr>
          <p:nvPr/>
        </p:nvGraphicFramePr>
        <p:xfrm>
          <a:off x="8509000" y="368300"/>
          <a:ext cx="4524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Clip" r:id="rId4" imgW="602745" imgH="602745" progId="MS_ClipArt_Gallery.2">
                  <p:embed/>
                </p:oleObj>
              </mc:Choice>
              <mc:Fallback>
                <p:oleObj name="Clip" r:id="rId4" imgW="602745" imgH="602745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0" y="368300"/>
                        <a:ext cx="4524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/>
          </p:cNvGraphicFramePr>
          <p:nvPr/>
        </p:nvGraphicFramePr>
        <p:xfrm>
          <a:off x="193675" y="339725"/>
          <a:ext cx="4524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Clip" r:id="rId6" imgW="602745" imgH="602745" progId="MS_ClipArt_Gallery.2">
                  <p:embed/>
                </p:oleObj>
              </mc:Choice>
              <mc:Fallback>
                <p:oleObj name="Clip" r:id="rId6" imgW="602745" imgH="602745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339725"/>
                        <a:ext cx="4524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222250"/>
            <a:ext cx="9144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effectLst/>
                <a:latin typeface="Tahoma" pitchFamily="34" charset="0"/>
              </a:rPr>
              <a:t>Sharing in Marriage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solidFill>
                  <a:srgbClr val="FFFFFF"/>
                </a:solidFill>
              </a:rPr>
              <a:t>Look for </a:t>
            </a:r>
            <a:r>
              <a:rPr lang="en-US" sz="4000" i="1">
                <a:solidFill>
                  <a:srgbClr val="FFFFFF"/>
                </a:solidFill>
              </a:rPr>
              <a:t>mutual</a:t>
            </a:r>
            <a:r>
              <a:rPr lang="en-US" sz="4000">
                <a:solidFill>
                  <a:srgbClr val="FFFFFF"/>
                </a:solidFill>
              </a:rPr>
              <a:t> goals.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21507" name="Picture 3" descr="MPj04244020000[1]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600200"/>
            <a:ext cx="3319463" cy="4525963"/>
          </a:xfrm>
          <a:noFill/>
          <a:ln>
            <a:miter lim="800000"/>
            <a:headEnd/>
            <a:tailEnd/>
          </a:ln>
        </p:spPr>
      </p:pic>
      <p:sp>
        <p:nvSpPr>
          <p:cNvPr id="18022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367972"/>
            <a:ext cx="4038600" cy="4525963"/>
          </a:xfrm>
          <a:solidFill>
            <a:srgbClr val="FFC0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dirty="0"/>
              <a:t>KEY:  Seek to mold each other’s will into the will of God…then YOU become closer to GOD and each other!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7_A_JuiceDrop"/>
          <p:cNvPicPr>
            <a:picLocks noChangeAspect="1" noChangeArrowheads="1"/>
          </p:cNvPicPr>
          <p:nvPr/>
        </p:nvPicPr>
        <p:blipFill>
          <a:blip r:embed="rId3" cstate="print">
            <a:lum bright="36000" contrast="62000"/>
          </a:blip>
          <a:srcRect l="3690" t="89520"/>
          <a:stretch>
            <a:fillRect/>
          </a:stretch>
        </p:blipFill>
        <p:spPr bwMode="auto">
          <a:xfrm>
            <a:off x="0" y="615315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007_A_JuiceDrop"/>
          <p:cNvPicPr>
            <a:picLocks noChangeAspect="1" noChangeArrowheads="1"/>
          </p:cNvPicPr>
          <p:nvPr/>
        </p:nvPicPr>
        <p:blipFill>
          <a:blip r:embed="rId3" cstate="print">
            <a:lum bright="16000" contrast="40000"/>
          </a:blip>
          <a:srcRect l="7669" t="5621" r="19412" b="76714"/>
          <a:stretch>
            <a:fillRect/>
          </a:stretch>
        </p:blipFill>
        <p:spPr bwMode="auto">
          <a:xfrm>
            <a:off x="0" y="1395413"/>
            <a:ext cx="914400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1698625"/>
            <a:ext cx="9144000" cy="423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 rot="16200000" flipV="1">
            <a:off x="4537075" y="-2890837"/>
            <a:ext cx="69850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 rot="5400000">
            <a:off x="4529931" y="1381919"/>
            <a:ext cx="8413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127" name="Picture 7" descr="wedding_153"/>
          <p:cNvPicPr>
            <a:picLocks noChangeAspect="1" noChangeArrowheads="1"/>
          </p:cNvPicPr>
          <p:nvPr/>
        </p:nvPicPr>
        <p:blipFill>
          <a:blip r:embed="rId4" cstate="print">
            <a:lum bright="18000" contrast="24000"/>
            <a:grayscl/>
          </a:blip>
          <a:srcRect l="10201" t="16589" r="481"/>
          <a:stretch>
            <a:fillRect/>
          </a:stretch>
        </p:blipFill>
        <p:spPr bwMode="auto">
          <a:xfrm>
            <a:off x="-7938" y="1684338"/>
            <a:ext cx="3206751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4" name="Rectangle 8"/>
          <p:cNvSpPr>
            <a:spLocks noChangeArrowheads="1"/>
          </p:cNvSpPr>
          <p:nvPr/>
        </p:nvSpPr>
        <p:spPr bwMode="auto">
          <a:xfrm flipH="1">
            <a:off x="2473325" y="1676400"/>
            <a:ext cx="768350" cy="42497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129" name="Picture 9" descr="mpCounseli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2085" r="11745"/>
          <a:stretch>
            <a:fillRect/>
          </a:stretch>
        </p:blipFill>
        <p:spPr bwMode="auto">
          <a:xfrm>
            <a:off x="5753100" y="1690688"/>
            <a:ext cx="339090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5740400" y="1682750"/>
            <a:ext cx="738188" cy="42497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 rot="5400000">
            <a:off x="4402931" y="1761332"/>
            <a:ext cx="338137" cy="9144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132" name="Picture 12" descr="007_A_JuiceDrop"/>
          <p:cNvPicPr>
            <a:picLocks noChangeAspect="1" noChangeArrowheads="1"/>
          </p:cNvPicPr>
          <p:nvPr/>
        </p:nvPicPr>
        <p:blipFill>
          <a:blip r:embed="rId6" cstate="print">
            <a:lum bright="36000" contrast="62000"/>
          </a:blip>
          <a:srcRect t="79201" r="6931"/>
          <a:stretch>
            <a:fillRect/>
          </a:stretch>
        </p:blipFill>
        <p:spPr bwMode="auto">
          <a:xfrm>
            <a:off x="0" y="4763"/>
            <a:ext cx="91408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9" name="Rectangle 13"/>
          <p:cNvSpPr>
            <a:spLocks noChangeArrowheads="1"/>
          </p:cNvSpPr>
          <p:nvPr/>
        </p:nvSpPr>
        <p:spPr bwMode="auto">
          <a:xfrm rot="16200000" flipV="1">
            <a:off x="4406106" y="-3275806"/>
            <a:ext cx="331788" cy="9144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8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>
            <a:off x="0" y="16637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444500" y="530225"/>
            <a:ext cx="8250238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31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98038"/>
                  </a:schemeClr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Brady Bunch"/>
              </a:rPr>
              <a:t>IS YOUR MARRIAGE IN A RUT?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2930525" y="2789238"/>
            <a:ext cx="32226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9600" b="1">
                <a:solidFill>
                  <a:srgbClr val="612405"/>
                </a:solidFill>
                <a:effectLst/>
                <a:latin typeface="Arial Black" pitchFamily="34" charset="0"/>
              </a:rPr>
              <a:t>75% </a:t>
            </a:r>
          </a:p>
          <a:p>
            <a:pPr eaLnBrk="1" hangingPunct="1"/>
            <a:r>
              <a:rPr lang="en-US" sz="4400" b="1">
                <a:solidFill>
                  <a:srgbClr val="612405"/>
                </a:solidFill>
                <a:effectLst/>
                <a:latin typeface="Arial Narrow" pitchFamily="34" charset="0"/>
              </a:rPr>
              <a:t>said, “Yes!”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solidFill>
                  <a:srgbClr val="FFFFFF"/>
                </a:solidFill>
              </a:rPr>
              <a:t>Look for </a:t>
            </a:r>
            <a:r>
              <a:rPr lang="en-US" sz="4000" i="1">
                <a:solidFill>
                  <a:srgbClr val="FFFFFF"/>
                </a:solidFill>
              </a:rPr>
              <a:t>mutual</a:t>
            </a:r>
            <a:r>
              <a:rPr lang="en-US" sz="4000">
                <a:solidFill>
                  <a:srgbClr val="FFFFFF"/>
                </a:solidFill>
              </a:rPr>
              <a:t> goals.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21507" name="Picture 3" descr="MPj04244020000[1]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600200"/>
            <a:ext cx="3319463" cy="4525963"/>
          </a:xfrm>
          <a:noFill/>
          <a:ln>
            <a:miter lim="800000"/>
            <a:headEnd/>
            <a:tailEnd/>
          </a:ln>
        </p:spPr>
      </p:pic>
      <p:sp>
        <p:nvSpPr>
          <p:cNvPr id="18022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1743" y="1338943"/>
            <a:ext cx="4038600" cy="4147457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dirty="0"/>
              <a:t>KEY:  Seek to mold each other’s will into the will of God…then YOU become closer to GOD and each other!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566058" y="1538513"/>
            <a:ext cx="3657600" cy="4005943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8080" y="1022420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5544" y="5333164"/>
            <a:ext cx="32511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Husband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362193"/>
            <a:ext cx="12638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Wife</a:t>
            </a:r>
          </a:p>
        </p:txBody>
      </p:sp>
      <p:sp>
        <p:nvSpPr>
          <p:cNvPr id="2" name="Left-Right Arrow 1"/>
          <p:cNvSpPr/>
          <p:nvPr/>
        </p:nvSpPr>
        <p:spPr bwMode="auto">
          <a:xfrm>
            <a:off x="1553030" y="5544456"/>
            <a:ext cx="915464" cy="353942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Up Arrow 2"/>
          <p:cNvSpPr/>
          <p:nvPr/>
        </p:nvSpPr>
        <p:spPr bwMode="auto">
          <a:xfrm>
            <a:off x="1407886" y="2612571"/>
            <a:ext cx="667658" cy="2749621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2721429" y="2612570"/>
            <a:ext cx="667658" cy="2720593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solidFill>
                  <a:srgbClr val="FFFFFF"/>
                </a:solidFill>
              </a:rPr>
              <a:t>Look for </a:t>
            </a:r>
            <a:r>
              <a:rPr lang="en-US" sz="4000" i="1">
                <a:solidFill>
                  <a:srgbClr val="FFFFFF"/>
                </a:solidFill>
              </a:rPr>
              <a:t>mutual</a:t>
            </a:r>
            <a:r>
              <a:rPr lang="en-US" sz="4000">
                <a:solidFill>
                  <a:srgbClr val="FFFFFF"/>
                </a:solidFill>
              </a:rPr>
              <a:t> goals.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21507" name="Picture 3" descr="MPj04244020000[1]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600200"/>
            <a:ext cx="3319463" cy="4525963"/>
          </a:xfrm>
          <a:noFill/>
          <a:ln>
            <a:miter lim="800000"/>
            <a:headEnd/>
            <a:tailEnd/>
          </a:ln>
        </p:spPr>
      </p:pic>
      <p:sp>
        <p:nvSpPr>
          <p:cNvPr id="18022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91743" y="1338943"/>
            <a:ext cx="4038600" cy="4147457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dirty="0"/>
              <a:t>KEY:  Seek to mold each other’s will into the will of God…then YOU become closer to GOD and each other!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1457356" y="2869080"/>
            <a:ext cx="1858357" cy="1893279"/>
          </a:xfrm>
          <a:prstGeom prst="triangle">
            <a:avLst>
              <a:gd name="adj" fmla="val 4693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1705" y="1945750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rgbClr val="003399">
                      <a:satMod val="155000"/>
                    </a:srgbClr>
                  </a:solidFill>
                  <a:prstDash val="solid"/>
                </a:ln>
                <a:solidFill>
                  <a:srgbClr val="76E0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God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5766" y="4762359"/>
            <a:ext cx="32511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2700">
                  <a:solidFill>
                    <a:srgbClr val="003399">
                      <a:satMod val="155000"/>
                    </a:srgbClr>
                  </a:solidFill>
                  <a:prstDash val="solid"/>
                </a:ln>
                <a:solidFill>
                  <a:srgbClr val="76E0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Husband</a:t>
            </a:r>
          </a:p>
        </p:txBody>
      </p:sp>
      <p:sp>
        <p:nvSpPr>
          <p:cNvPr id="9" name="Rectangle 8"/>
          <p:cNvSpPr/>
          <p:nvPr/>
        </p:nvSpPr>
        <p:spPr>
          <a:xfrm>
            <a:off x="825452" y="4762359"/>
            <a:ext cx="12638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12700">
                  <a:solidFill>
                    <a:srgbClr val="003399">
                      <a:satMod val="155000"/>
                    </a:srgbClr>
                  </a:solidFill>
                  <a:prstDash val="solid"/>
                </a:ln>
                <a:solidFill>
                  <a:srgbClr val="76E0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Wife</a:t>
            </a:r>
          </a:p>
        </p:txBody>
      </p:sp>
      <p:sp>
        <p:nvSpPr>
          <p:cNvPr id="2" name="Up Arrow 1"/>
          <p:cNvSpPr/>
          <p:nvPr/>
        </p:nvSpPr>
        <p:spPr bwMode="auto">
          <a:xfrm>
            <a:off x="1930400" y="2869080"/>
            <a:ext cx="841829" cy="2022234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825451" y="4557486"/>
            <a:ext cx="3267577" cy="103051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362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Sharing . . .</a:t>
            </a:r>
          </a:p>
        </p:txBody>
      </p:sp>
      <p:pic>
        <p:nvPicPr>
          <p:cNvPr id="22531" name="Picture 3" descr="MPj04244020000[1]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1382713"/>
            <a:ext cx="3319462" cy="4525962"/>
          </a:xfrm>
          <a:noFill/>
          <a:ln>
            <a:miter lim="800000"/>
            <a:headEnd/>
            <a:tailEnd/>
          </a:ln>
        </p:spPr>
      </p:pic>
      <p:sp>
        <p:nvSpPr>
          <p:cNvPr id="19763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894138" y="1323975"/>
            <a:ext cx="5054600" cy="4249511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/>
              <a:t>“An intimate long- term marriage is not the involuntary result of fleeting emotion but the </a:t>
            </a:r>
            <a:r>
              <a:rPr lang="en-US" sz="3600" b="1" i="1" dirty="0"/>
              <a:t>creation of time and will.”</a:t>
            </a:r>
            <a:r>
              <a:rPr lang="en-US" sz="3600" dirty="0"/>
              <a:t> </a:t>
            </a:r>
          </a:p>
          <a:p>
            <a:pPr lvl="1">
              <a:defRPr/>
            </a:pPr>
            <a:r>
              <a:rPr lang="en-US" sz="3600" b="1" i="1" dirty="0"/>
              <a:t>Dr. W.H. Auden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074738" y="6307138"/>
            <a:ext cx="6850062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Sharing . . .</a:t>
            </a:r>
          </a:p>
        </p:txBody>
      </p:sp>
      <p:pic>
        <p:nvPicPr>
          <p:cNvPr id="23555" name="Picture 3" descr="MPj04244020000[1]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1382713"/>
            <a:ext cx="3319462" cy="4525962"/>
          </a:xfrm>
          <a:noFill/>
          <a:ln>
            <a:miter lim="800000"/>
            <a:headEnd/>
            <a:tailEnd/>
          </a:ln>
        </p:spPr>
      </p:pic>
      <p:sp>
        <p:nvSpPr>
          <p:cNvPr id="19866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894138" y="1193801"/>
            <a:ext cx="4741862" cy="4597400"/>
          </a:xfrm>
          <a:solidFill>
            <a:srgbClr val="FFC0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i="1" dirty="0"/>
              <a:t>Intimacy</a:t>
            </a:r>
            <a:r>
              <a:rPr lang="en-US" sz="3600" dirty="0"/>
              <a:t> begins when two people </a:t>
            </a:r>
            <a:r>
              <a:rPr lang="en-US" sz="3600" u="sng" dirty="0"/>
              <a:t>deliberately </a:t>
            </a:r>
            <a:r>
              <a:rPr lang="en-US" sz="3600" b="1" u="sng" dirty="0"/>
              <a:t>share the same world</a:t>
            </a:r>
            <a:r>
              <a:rPr lang="en-US" sz="3600" dirty="0"/>
              <a:t>… time, interests, activities, feelings, thoughts, goals, ideals.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117600" y="6307138"/>
            <a:ext cx="6981825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Sharing . . .</a:t>
            </a:r>
          </a:p>
        </p:txBody>
      </p:sp>
      <p:pic>
        <p:nvPicPr>
          <p:cNvPr id="24579" name="Picture 3" descr="MPj04244020000[1]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1382713"/>
            <a:ext cx="3319462" cy="4525962"/>
          </a:xfrm>
          <a:noFill/>
          <a:ln>
            <a:miter lim="800000"/>
            <a:headEnd/>
            <a:tailEnd/>
          </a:ln>
        </p:spPr>
      </p:pic>
      <p:sp>
        <p:nvSpPr>
          <p:cNvPr id="19968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310743" y="1571172"/>
            <a:ext cx="4339771" cy="3508828"/>
          </a:xfrm>
          <a:solidFill>
            <a:srgbClr val="FFC0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/>
              <a:t>Both must </a:t>
            </a:r>
            <a:r>
              <a:rPr lang="en-US" sz="3600" i="1" dirty="0"/>
              <a:t>communicate</a:t>
            </a:r>
            <a:r>
              <a:rPr lang="en-US" sz="3600" dirty="0"/>
              <a:t> </a:t>
            </a:r>
            <a:r>
              <a:rPr lang="en-US" sz="3600" b="1" i="1" dirty="0"/>
              <a:t>experiences, dreams, fears,     and secrets..        Dr. Ed Wheat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247775" y="6307138"/>
            <a:ext cx="6384925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Sharing . . .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099050" y="977900"/>
            <a:ext cx="3812721" cy="5135563"/>
          </a:xfrm>
          <a:solidFill>
            <a:srgbClr val="FFC000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i="1" dirty="0"/>
              <a:t>Last time you shared a laugh?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i="1" dirty="0"/>
              <a:t>Had fun?  Date?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i="1" dirty="0"/>
              <a:t>Prayed together? 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i="1" dirty="0"/>
              <a:t>Studied together? </a:t>
            </a:r>
          </a:p>
        </p:txBody>
      </p:sp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987425" y="6307138"/>
            <a:ext cx="6645275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body" sz="half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/>
          </a:p>
        </p:txBody>
      </p:sp>
      <p:pic>
        <p:nvPicPr>
          <p:cNvPr id="25606" name="Picture 7" descr="MPj04069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157288"/>
            <a:ext cx="47863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9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Sharing . . .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894138" y="1193800"/>
            <a:ext cx="5054600" cy="51355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  <a:defRPr/>
            </a:pPr>
            <a:endParaRPr lang="en-US" b="1" i="1"/>
          </a:p>
        </p:txBody>
      </p:sp>
      <p:sp>
        <p:nvSpPr>
          <p:cNvPr id="26628" name="WordArt 5"/>
          <p:cNvSpPr>
            <a:spLocks noChangeArrowheads="1" noChangeShapeType="1" noTextEdit="1"/>
          </p:cNvSpPr>
          <p:nvPr/>
        </p:nvSpPr>
        <p:spPr bwMode="auto">
          <a:xfrm>
            <a:off x="1190625" y="6307138"/>
            <a:ext cx="6951663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222375"/>
            <a:ext cx="4038600" cy="49037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  <a:defRPr/>
            </a:pPr>
            <a:endParaRPr lang="en-US"/>
          </a:p>
        </p:txBody>
      </p:sp>
      <p:sp>
        <p:nvSpPr>
          <p:cNvPr id="153607" name="Oval 7"/>
          <p:cNvSpPr>
            <a:spLocks noChangeArrowheads="1"/>
          </p:cNvSpPr>
          <p:nvPr/>
        </p:nvSpPr>
        <p:spPr bwMode="auto">
          <a:xfrm>
            <a:off x="654050" y="1800225"/>
            <a:ext cx="3468688" cy="37147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53608" name="Oval 8"/>
          <p:cNvSpPr>
            <a:spLocks noChangeArrowheads="1"/>
          </p:cNvSpPr>
          <p:nvPr/>
        </p:nvSpPr>
        <p:spPr bwMode="auto">
          <a:xfrm>
            <a:off x="4035425" y="1857375"/>
            <a:ext cx="3481388" cy="35385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632" name="WordArt 9"/>
          <p:cNvSpPr>
            <a:spLocks noChangeArrowheads="1" noChangeShapeType="1" noTextEdit="1"/>
          </p:cNvSpPr>
          <p:nvPr/>
        </p:nvSpPr>
        <p:spPr bwMode="auto">
          <a:xfrm>
            <a:off x="1101725" y="2906713"/>
            <a:ext cx="23383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Husband</a:t>
            </a:r>
          </a:p>
        </p:txBody>
      </p:sp>
      <p:sp>
        <p:nvSpPr>
          <p:cNvPr id="26633" name="WordArt 10"/>
          <p:cNvSpPr>
            <a:spLocks noChangeArrowheads="1" noChangeShapeType="1" noTextEdit="1"/>
          </p:cNvSpPr>
          <p:nvPr/>
        </p:nvSpPr>
        <p:spPr bwMode="auto">
          <a:xfrm>
            <a:off x="4813300" y="2746375"/>
            <a:ext cx="19319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Wife</a:t>
            </a: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Sharing . . .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894138" y="1193800"/>
            <a:ext cx="5054600" cy="51355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  <a:defRPr/>
            </a:pPr>
            <a:endParaRPr lang="en-US" b="1" i="1"/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131888" y="6307138"/>
            <a:ext cx="6500812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222375"/>
            <a:ext cx="4038600" cy="49037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  <a:defRPr/>
            </a:pPr>
            <a:endParaRPr lang="en-US"/>
          </a:p>
        </p:txBody>
      </p:sp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1714500" y="1858963"/>
            <a:ext cx="3468688" cy="37147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54631" name="Oval 7"/>
          <p:cNvSpPr>
            <a:spLocks noChangeArrowheads="1"/>
          </p:cNvSpPr>
          <p:nvPr/>
        </p:nvSpPr>
        <p:spPr bwMode="auto">
          <a:xfrm>
            <a:off x="2686050" y="1944688"/>
            <a:ext cx="3481388" cy="35385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7656" name="WordArt 9"/>
          <p:cNvSpPr>
            <a:spLocks noChangeArrowheads="1" noChangeShapeType="1" noTextEdit="1"/>
          </p:cNvSpPr>
          <p:nvPr/>
        </p:nvSpPr>
        <p:spPr bwMode="auto">
          <a:xfrm>
            <a:off x="3230563" y="3298825"/>
            <a:ext cx="193198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Wife</a:t>
            </a:r>
          </a:p>
        </p:txBody>
      </p:sp>
      <p:sp>
        <p:nvSpPr>
          <p:cNvPr id="27657" name="WordArt 8"/>
          <p:cNvSpPr>
            <a:spLocks noChangeArrowheads="1" noChangeShapeType="1" noTextEdit="1"/>
          </p:cNvSpPr>
          <p:nvPr/>
        </p:nvSpPr>
        <p:spPr bwMode="auto">
          <a:xfrm>
            <a:off x="2030413" y="2166938"/>
            <a:ext cx="233838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Husband</a:t>
            </a: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Must be avoided . . .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894138" y="1193800"/>
            <a:ext cx="5054600" cy="51355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  <a:defRPr/>
            </a:pPr>
            <a:endParaRPr lang="en-US" b="1" i="1"/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1450975" y="6307138"/>
            <a:ext cx="6181725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a superb marriage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222375"/>
            <a:ext cx="4038600" cy="49037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  <a:defRPr/>
            </a:pPr>
            <a:endParaRPr lang="en-US"/>
          </a:p>
        </p:txBody>
      </p:sp>
      <p:sp>
        <p:nvSpPr>
          <p:cNvPr id="155654" name="Oval 6"/>
          <p:cNvSpPr>
            <a:spLocks noChangeArrowheads="1"/>
          </p:cNvSpPr>
          <p:nvPr/>
        </p:nvSpPr>
        <p:spPr bwMode="auto">
          <a:xfrm>
            <a:off x="436563" y="1743075"/>
            <a:ext cx="3468687" cy="37147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55655" name="Oval 7"/>
          <p:cNvSpPr>
            <a:spLocks noChangeArrowheads="1"/>
          </p:cNvSpPr>
          <p:nvPr/>
        </p:nvSpPr>
        <p:spPr bwMode="auto">
          <a:xfrm>
            <a:off x="5008563" y="1814513"/>
            <a:ext cx="3481387" cy="3683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5756275" y="2906713"/>
            <a:ext cx="19319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Wife</a:t>
            </a:r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955675" y="2790825"/>
            <a:ext cx="23383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Husband</a:t>
            </a:r>
          </a:p>
        </p:txBody>
      </p: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Touching . . .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34149" name="Picture 5" descr="MPj043928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1136650"/>
            <a:ext cx="64008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6" descr="MPj030914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8163" y="290513"/>
            <a:ext cx="275590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WordArt 9"/>
          <p:cNvSpPr>
            <a:spLocks noChangeArrowheads="1" noChangeShapeType="1" noTextEdit="1"/>
          </p:cNvSpPr>
          <p:nvPr/>
        </p:nvSpPr>
        <p:spPr bwMode="auto">
          <a:xfrm>
            <a:off x="1103313" y="6307138"/>
            <a:ext cx="6529387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  <p:pic>
        <p:nvPicPr>
          <p:cNvPr id="134154" name="Picture 10" descr="MPj030913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3038" y="3579813"/>
            <a:ext cx="36576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solidFill>
                  <a:srgbClr val="FFFFFF"/>
                </a:solidFill>
              </a:rPr>
              <a:t>Prescription for the BEST Marriage</a:t>
            </a:r>
          </a:p>
        </p:txBody>
      </p:sp>
      <p:pic>
        <p:nvPicPr>
          <p:cNvPr id="6147" name="Picture 4" descr="MPj0409668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1498600"/>
            <a:ext cx="8021637" cy="435133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Touching . . .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0951"/>
            <a:ext cx="8229600" cy="4786992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dirty="0"/>
              <a:t>Jesus and the little children…</a:t>
            </a:r>
            <a:r>
              <a:rPr lang="en-US" sz="3600" dirty="0"/>
              <a:t>Matt 19:13-15</a:t>
            </a:r>
          </a:p>
          <a:p>
            <a:pPr>
              <a:defRPr/>
            </a:pPr>
            <a:r>
              <a:rPr lang="en-US" sz="3600" dirty="0"/>
              <a:t>13 Then children were brought to him that he might </a:t>
            </a:r>
            <a:r>
              <a:rPr lang="en-US" sz="3600" b="1" dirty="0"/>
              <a:t>lay his hands on them</a:t>
            </a:r>
            <a:r>
              <a:rPr lang="en-US" sz="3600" dirty="0"/>
              <a:t> and pray. The disciples rebuked the people; 15 And he </a:t>
            </a:r>
            <a:r>
              <a:rPr lang="en-US" sz="3600" b="1" dirty="0"/>
              <a:t>began blessing them laying his hands on them.”</a:t>
            </a:r>
            <a:r>
              <a:rPr lang="en-US" sz="3600" dirty="0"/>
              <a:t> RSV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>
              <a:effectLst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146175" y="6307138"/>
            <a:ext cx="6486525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Touching . . .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0950"/>
            <a:ext cx="8229600" cy="4525963"/>
          </a:xfrm>
          <a:solidFill>
            <a:srgbClr val="FFC0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Jesus and the leper…</a:t>
            </a:r>
            <a:r>
              <a:rPr lang="en-US" dirty="0"/>
              <a:t> Matt 8:2-3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/>
              <a:t>2 And, behold, there came a leper and worshipped him, saying, Lord, if thou wilt, thou canst make me clean. 3 And Jesus </a:t>
            </a:r>
            <a:r>
              <a:rPr lang="en-US" sz="3200" b="1" dirty="0"/>
              <a:t>put forth his hand, and </a:t>
            </a:r>
            <a:r>
              <a:rPr lang="en-US" sz="3200" b="1" u="sng" dirty="0"/>
              <a:t>touched him</a:t>
            </a:r>
            <a:r>
              <a:rPr lang="en-US" sz="3200" dirty="0"/>
              <a:t>, saying, I will; be thou clean. 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/>
              <a:t>Brethren:</a:t>
            </a:r>
            <a:r>
              <a:rPr lang="en-US" sz="3600" dirty="0"/>
              <a:t>  “Be kindly affectionate..” </a:t>
            </a:r>
            <a:r>
              <a:rPr lang="en-US" sz="3600" dirty="0" err="1"/>
              <a:t>Rm</a:t>
            </a:r>
            <a:r>
              <a:rPr lang="en-US" sz="3600" dirty="0"/>
              <a:t> 12:10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001713" y="6307138"/>
            <a:ext cx="6630987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solidFill>
                  <a:srgbClr val="FFFFFF"/>
                </a:solidFill>
              </a:rPr>
              <a:t>Benefits of Touching. Dr. Ed Wheat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0950"/>
            <a:ext cx="8229600" cy="3553279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dirty="0">
                <a:effectLst/>
              </a:rPr>
              <a:t>“Absolutely essential in building </a:t>
            </a:r>
            <a:r>
              <a:rPr lang="en-US" sz="4400" i="1" dirty="0">
                <a:effectLst/>
              </a:rPr>
              <a:t>emotional intimacy.” </a:t>
            </a:r>
            <a:r>
              <a:rPr lang="en-US" sz="4400" dirty="0">
                <a:effectLst/>
              </a:rPr>
              <a:t> </a:t>
            </a:r>
          </a:p>
          <a:p>
            <a:pPr>
              <a:defRPr/>
            </a:pPr>
            <a:r>
              <a:rPr lang="en-US" sz="4400" dirty="0">
                <a:effectLst/>
              </a:rPr>
              <a:t>“Establishes a good emotional climate of warmth, love and affection.”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4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044575" y="6307138"/>
            <a:ext cx="6588125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Touching</a:t>
            </a:r>
          </a:p>
        </p:txBody>
      </p:sp>
      <p:pic>
        <p:nvPicPr>
          <p:cNvPr id="34819" name="Picture 4" descr="MPj04221070000[1]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9050"/>
            <a:ext cx="3349625" cy="3973513"/>
          </a:xfrm>
          <a:noFill/>
          <a:ln>
            <a:miter lim="800000"/>
            <a:headEnd/>
            <a:tailEnd/>
          </a:ln>
        </p:spPr>
      </p:pic>
      <p:sp>
        <p:nvSpPr>
          <p:cNvPr id="88070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371850" y="1150938"/>
            <a:ext cx="5583464" cy="4873625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dirty="0"/>
              <a:t>Tender touch=</a:t>
            </a:r>
            <a:r>
              <a:rPr lang="en-US" sz="3600" b="1" dirty="0"/>
              <a:t>“I care.”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/>
              <a:t>Practice touching in all of its pleasant </a:t>
            </a:r>
            <a:r>
              <a:rPr lang="en-US" sz="3600" b="1" dirty="0"/>
              <a:t>non-sexual forms.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b="1" dirty="0"/>
              <a:t>Hold hands often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b="1" dirty="0"/>
              <a:t>Sit close in church and at home.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b="1" dirty="0"/>
              <a:t>Caress each other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b="1" dirty="0"/>
              <a:t>Cuddle/”Snuggle”</a:t>
            </a:r>
          </a:p>
          <a:p>
            <a:pPr lvl="1">
              <a:lnSpc>
                <a:spcPct val="90000"/>
              </a:lnSpc>
              <a:defRPr/>
            </a:pPr>
            <a:endParaRPr lang="en-US" sz="3200" b="1" dirty="0"/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1117600" y="6307138"/>
            <a:ext cx="6923088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80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solidFill>
                  <a:srgbClr val="FFFFFF"/>
                </a:solidFill>
              </a:rPr>
              <a:t>UCLA study .  Touch blesses by..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0950"/>
            <a:ext cx="8229600" cy="4525963"/>
          </a:xfrm>
          <a:solidFill>
            <a:srgbClr val="FFC0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Raising the hemoglobin level in our blood, thus increasing the body’s ability to heal</a:t>
            </a:r>
          </a:p>
          <a:p>
            <a:pPr>
              <a:defRPr/>
            </a:pPr>
            <a:r>
              <a:rPr lang="en-US" dirty="0"/>
              <a:t>Lowers blood pressure</a:t>
            </a:r>
          </a:p>
          <a:p>
            <a:pPr>
              <a:defRPr/>
            </a:pPr>
            <a:r>
              <a:rPr lang="en-US" dirty="0"/>
              <a:t>Increases our life span</a:t>
            </a:r>
          </a:p>
          <a:p>
            <a:pPr>
              <a:defRPr/>
            </a:pPr>
            <a:r>
              <a:rPr lang="en-US" dirty="0"/>
              <a:t>Increases our energy level</a:t>
            </a:r>
          </a:p>
          <a:p>
            <a:pPr>
              <a:defRPr/>
            </a:pPr>
            <a:r>
              <a:rPr lang="en-US" dirty="0"/>
              <a:t>Makes people more positive about life</a:t>
            </a:r>
          </a:p>
          <a:p>
            <a:pPr>
              <a:defRPr/>
            </a:pPr>
            <a:r>
              <a:rPr lang="en-US" dirty="0"/>
              <a:t>The average man or women needs 8 or 10 meaningful touches a day!</a:t>
            </a:r>
          </a:p>
          <a:p>
            <a:pPr>
              <a:defRPr/>
            </a:pPr>
            <a:endParaRPr lang="en-US" dirty="0">
              <a:effectLst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146175" y="6307138"/>
            <a:ext cx="6486525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Touching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endParaRPr lang="en-US" sz="2400"/>
          </a:p>
          <a:p>
            <a:pPr>
              <a:lnSpc>
                <a:spcPct val="80000"/>
              </a:lnSpc>
              <a:defRPr/>
            </a:pPr>
            <a:endParaRPr lang="en-US" sz="2400">
              <a:effectLst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defRPr/>
            </a:pPr>
            <a:endParaRPr lang="en-US" sz="2400"/>
          </a:p>
          <a:p>
            <a:pPr>
              <a:lnSpc>
                <a:spcPct val="80000"/>
              </a:lnSpc>
              <a:defRPr/>
            </a:pPr>
            <a:endParaRPr lang="en-US" sz="2400"/>
          </a:p>
          <a:p>
            <a:pPr>
              <a:lnSpc>
                <a:spcPct val="80000"/>
              </a:lnSpc>
              <a:defRPr/>
            </a:pPr>
            <a:endParaRPr lang="en-US" sz="2400"/>
          </a:p>
          <a:p>
            <a:pPr>
              <a:lnSpc>
                <a:spcPct val="80000"/>
              </a:lnSpc>
              <a:defRPr/>
            </a:pPr>
            <a:endParaRPr lang="en-US" sz="2400"/>
          </a:p>
          <a:p>
            <a:pPr>
              <a:lnSpc>
                <a:spcPct val="80000"/>
              </a:lnSpc>
              <a:defRPr/>
            </a:pPr>
            <a:endParaRPr lang="en-US" sz="2400"/>
          </a:p>
          <a:p>
            <a:pPr>
              <a:lnSpc>
                <a:spcPct val="80000"/>
              </a:lnSpc>
              <a:defRPr/>
            </a:pPr>
            <a:endParaRPr lang="en-US" sz="2400"/>
          </a:p>
          <a:p>
            <a:pPr>
              <a:lnSpc>
                <a:spcPct val="80000"/>
              </a:lnSpc>
              <a:defRPr/>
            </a:pPr>
            <a:endParaRPr lang="en-US" sz="2400"/>
          </a:p>
          <a:p>
            <a:pPr>
              <a:lnSpc>
                <a:spcPct val="80000"/>
              </a:lnSpc>
              <a:defRPr/>
            </a:pPr>
            <a:endParaRPr lang="en-US" sz="2400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040313" y="1600200"/>
            <a:ext cx="3646487" cy="3668486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dirty="0"/>
              <a:t>Three hugs a day keeps the marriage counselor away! </a:t>
            </a:r>
          </a:p>
        </p:txBody>
      </p:sp>
      <p:sp>
        <p:nvSpPr>
          <p:cNvPr id="36869" name="WordArt 4"/>
          <p:cNvSpPr>
            <a:spLocks noChangeArrowheads="1" noChangeShapeType="1" noTextEdit="1"/>
          </p:cNvSpPr>
          <p:nvPr/>
        </p:nvSpPr>
        <p:spPr bwMode="auto">
          <a:xfrm>
            <a:off x="1219200" y="6307138"/>
            <a:ext cx="6413500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  <p:pic>
        <p:nvPicPr>
          <p:cNvPr id="36870" name="Picture 5" descr="MPj040714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3463"/>
            <a:ext cx="4937125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solidFill>
                  <a:srgbClr val="FFFFFF"/>
                </a:solidFill>
              </a:rPr>
              <a:t>Prescription for the BEST Marriage</a:t>
            </a:r>
          </a:p>
        </p:txBody>
      </p:sp>
      <p:pic>
        <p:nvPicPr>
          <p:cNvPr id="37891" name="Picture 3" descr="MPj0409668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1498600"/>
            <a:ext cx="8021637" cy="4351338"/>
          </a:xfrm>
          <a:noFill/>
          <a:ln>
            <a:miter lim="800000"/>
            <a:headEnd/>
            <a:tailEnd/>
          </a:ln>
        </p:spPr>
      </p:pic>
      <p:sp>
        <p:nvSpPr>
          <p:cNvPr id="160772" name="WordArt 4"/>
          <p:cNvSpPr>
            <a:spLocks noChangeArrowheads="1" noChangeShapeType="1" noTextEdit="1"/>
          </p:cNvSpPr>
          <p:nvPr/>
        </p:nvSpPr>
        <p:spPr bwMode="auto">
          <a:xfrm>
            <a:off x="5697538" y="1752600"/>
            <a:ext cx="2665412" cy="788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B.E.S.T.</a:t>
            </a:r>
          </a:p>
        </p:txBody>
      </p:sp>
      <p:sp>
        <p:nvSpPr>
          <p:cNvPr id="160773" name="WordArt 5"/>
          <p:cNvSpPr>
            <a:spLocks noChangeArrowheads="1" noChangeShapeType="1" noTextEdit="1"/>
          </p:cNvSpPr>
          <p:nvPr/>
        </p:nvSpPr>
        <p:spPr bwMode="auto">
          <a:xfrm>
            <a:off x="5200650" y="2784475"/>
            <a:ext cx="1657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Blessing</a:t>
            </a:r>
          </a:p>
        </p:txBody>
      </p:sp>
      <p:sp>
        <p:nvSpPr>
          <p:cNvPr id="160774" name="WordArt 6"/>
          <p:cNvSpPr>
            <a:spLocks noChangeArrowheads="1" noChangeShapeType="1" noTextEdit="1"/>
          </p:cNvSpPr>
          <p:nvPr/>
        </p:nvSpPr>
        <p:spPr bwMode="auto">
          <a:xfrm>
            <a:off x="5194300" y="3508375"/>
            <a:ext cx="2324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Edification</a:t>
            </a:r>
          </a:p>
        </p:txBody>
      </p:sp>
      <p:sp>
        <p:nvSpPr>
          <p:cNvPr id="160775" name="WordArt 7"/>
          <p:cNvSpPr>
            <a:spLocks noChangeArrowheads="1" noChangeShapeType="1" noTextEdit="1"/>
          </p:cNvSpPr>
          <p:nvPr/>
        </p:nvSpPr>
        <p:spPr bwMode="auto">
          <a:xfrm>
            <a:off x="5194300" y="4249738"/>
            <a:ext cx="1466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Sharing</a:t>
            </a:r>
          </a:p>
        </p:txBody>
      </p:sp>
      <p:sp>
        <p:nvSpPr>
          <p:cNvPr id="160776" name="WordArt 8"/>
          <p:cNvSpPr>
            <a:spLocks noChangeArrowheads="1" noChangeShapeType="1" noTextEdit="1"/>
          </p:cNvSpPr>
          <p:nvPr/>
        </p:nvSpPr>
        <p:spPr bwMode="auto">
          <a:xfrm>
            <a:off x="5211763" y="4960938"/>
            <a:ext cx="1752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Touching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3" grpId="0" animBg="1"/>
      <p:bldP spid="160774" grpId="0" animBg="1"/>
      <p:bldP spid="160775" grpId="0" animBg="1"/>
      <p:bldP spid="16077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274638"/>
            <a:ext cx="79105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Follow the B – E – S – T  Rx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n-US" sz="4000" b="1">
                <a:effectLst/>
              </a:rPr>
              <a:t>   </a:t>
            </a:r>
            <a:endParaRPr lang="en-US" sz="4000">
              <a:effectLst/>
            </a:endParaRPr>
          </a:p>
        </p:txBody>
      </p:sp>
      <p:graphicFrame>
        <p:nvGraphicFramePr>
          <p:cNvPr id="38916" name="Object 3"/>
          <p:cNvGraphicFramePr>
            <a:graphicFrameLocks noGrp="1"/>
          </p:cNvGraphicFramePr>
          <p:nvPr>
            <p:ph sz="half" idx="2"/>
          </p:nvPr>
        </p:nvGraphicFramePr>
        <p:xfrm>
          <a:off x="8224838" y="236538"/>
          <a:ext cx="603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Clip" r:id="rId4" imgW="602745" imgH="602745" progId="MS_ClipArt_Gallery.2">
                  <p:embed/>
                </p:oleObj>
              </mc:Choice>
              <mc:Fallback>
                <p:oleObj name="Clip" r:id="rId4" imgW="602745" imgH="602745" progId="MS_ClipArt_Gallery.2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4838" y="236538"/>
                        <a:ext cx="6032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4"/>
          <p:cNvGraphicFramePr>
            <a:graphicFrameLocks/>
          </p:cNvGraphicFramePr>
          <p:nvPr/>
        </p:nvGraphicFramePr>
        <p:xfrm>
          <a:off x="193675" y="339725"/>
          <a:ext cx="4524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Clip" r:id="rId6" imgW="602745" imgH="602745" progId="MS_ClipArt_Gallery.2">
                  <p:embed/>
                </p:oleObj>
              </mc:Choice>
              <mc:Fallback>
                <p:oleObj name="Clip" r:id="rId6" imgW="602745" imgH="602745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339725"/>
                        <a:ext cx="4524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06" name="Picture 6" descr="MPj040961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0113" y="1123950"/>
            <a:ext cx="3995737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1030288" y="6307138"/>
            <a:ext cx="6602412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Rx for the BEST marriage</a:t>
            </a:r>
          </a:p>
        </p:txBody>
      </p:sp>
      <p:sp>
        <p:nvSpPr>
          <p:cNvPr id="38920" name="WordArt 10"/>
          <p:cNvSpPr>
            <a:spLocks noChangeArrowheads="1" noChangeShapeType="1" noTextEdit="1"/>
          </p:cNvSpPr>
          <p:nvPr/>
        </p:nvSpPr>
        <p:spPr bwMode="auto">
          <a:xfrm>
            <a:off x="2987675" y="4749800"/>
            <a:ext cx="21463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It works!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solidFill>
                  <a:srgbClr val="FFFFFF"/>
                </a:solidFill>
              </a:rPr>
              <a:t>Prescription for the BEST Marriage</a:t>
            </a:r>
          </a:p>
        </p:txBody>
      </p:sp>
      <p:pic>
        <p:nvPicPr>
          <p:cNvPr id="7171" name="Picture 3" descr="MPj0409668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1498600"/>
            <a:ext cx="8021637" cy="4351338"/>
          </a:xfrm>
          <a:noFill/>
          <a:ln>
            <a:miter lim="800000"/>
            <a:headEnd/>
            <a:tailEnd/>
          </a:ln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5697538" y="1752600"/>
            <a:ext cx="2665412" cy="788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B.E.S.T.</a:t>
            </a:r>
          </a:p>
        </p:txBody>
      </p:sp>
      <p:sp>
        <p:nvSpPr>
          <p:cNvPr id="99333" name="WordArt 5"/>
          <p:cNvSpPr>
            <a:spLocks noChangeArrowheads="1" noChangeShapeType="1" noTextEdit="1"/>
          </p:cNvSpPr>
          <p:nvPr/>
        </p:nvSpPr>
        <p:spPr bwMode="auto">
          <a:xfrm>
            <a:off x="5200650" y="2784475"/>
            <a:ext cx="2216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Blessing</a:t>
            </a:r>
          </a:p>
        </p:txBody>
      </p:sp>
      <p:sp>
        <p:nvSpPr>
          <p:cNvPr id="99334" name="WordArt 6"/>
          <p:cNvSpPr>
            <a:spLocks noChangeArrowheads="1" noChangeShapeType="1" noTextEdit="1"/>
          </p:cNvSpPr>
          <p:nvPr/>
        </p:nvSpPr>
        <p:spPr bwMode="auto">
          <a:xfrm>
            <a:off x="5194300" y="3508375"/>
            <a:ext cx="25558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Edification</a:t>
            </a:r>
          </a:p>
        </p:txBody>
      </p:sp>
      <p:sp>
        <p:nvSpPr>
          <p:cNvPr id="99335" name="WordArt 7"/>
          <p:cNvSpPr>
            <a:spLocks noChangeArrowheads="1" noChangeShapeType="1" noTextEdit="1"/>
          </p:cNvSpPr>
          <p:nvPr/>
        </p:nvSpPr>
        <p:spPr bwMode="auto">
          <a:xfrm>
            <a:off x="5194300" y="4249738"/>
            <a:ext cx="24114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Sharing</a:t>
            </a:r>
          </a:p>
        </p:txBody>
      </p:sp>
      <p:sp>
        <p:nvSpPr>
          <p:cNvPr id="99336" name="WordArt 8"/>
          <p:cNvSpPr>
            <a:spLocks noChangeArrowheads="1" noChangeShapeType="1" noTextEdit="1"/>
          </p:cNvSpPr>
          <p:nvPr/>
        </p:nvSpPr>
        <p:spPr bwMode="auto">
          <a:xfrm>
            <a:off x="5211763" y="4960938"/>
            <a:ext cx="23796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Touching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4" grpId="0" animBg="1"/>
      <p:bldP spid="99335" grpId="0" animBg="1"/>
      <p:bldP spid="993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BLESSING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38" y="1309688"/>
            <a:ext cx="8361362" cy="3755798"/>
          </a:xfrm>
          <a:solidFill>
            <a:srgbClr val="FFC0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dirty="0"/>
              <a:t>Blessing (</a:t>
            </a:r>
            <a:r>
              <a:rPr lang="en-US" sz="4000" i="1" dirty="0"/>
              <a:t>Eulogia</a:t>
            </a:r>
            <a:r>
              <a:rPr lang="en-US" sz="4000" dirty="0"/>
              <a:t>) = two Gk words: </a:t>
            </a:r>
          </a:p>
          <a:p>
            <a:pPr lvl="1">
              <a:defRPr/>
            </a:pPr>
            <a:r>
              <a:rPr lang="en-US" sz="4000" dirty="0" err="1"/>
              <a:t>Eu</a:t>
            </a:r>
            <a:r>
              <a:rPr lang="en-US" sz="4000" dirty="0"/>
              <a:t> = “Well” </a:t>
            </a:r>
          </a:p>
          <a:p>
            <a:pPr lvl="1">
              <a:defRPr/>
            </a:pPr>
            <a:r>
              <a:rPr lang="en-US" sz="4000" dirty="0"/>
              <a:t>Logos = “Word”  </a:t>
            </a:r>
          </a:p>
          <a:p>
            <a:pPr lvl="1">
              <a:defRPr/>
            </a:pPr>
            <a:r>
              <a:rPr lang="en-US" sz="4000" b="1" dirty="0"/>
              <a:t>Speaking well about another</a:t>
            </a:r>
          </a:p>
          <a:p>
            <a:pPr>
              <a:defRPr/>
            </a:pPr>
            <a:endParaRPr lang="en-US" sz="4000" dirty="0"/>
          </a:p>
          <a:p>
            <a:pPr lvl="1">
              <a:buFont typeface="Monotype Sorts" pitchFamily="2" charset="2"/>
              <a:buNone/>
              <a:defRPr/>
            </a:pPr>
            <a:endParaRPr lang="en-US" sz="3600" dirty="0"/>
          </a:p>
          <a:p>
            <a:pPr lvl="1">
              <a:defRPr/>
            </a:pPr>
            <a:endParaRPr lang="en-US" sz="3200" dirty="0"/>
          </a:p>
          <a:p>
            <a:pPr lvl="1">
              <a:defRPr/>
            </a:pPr>
            <a:endParaRPr lang="en-US" sz="3200" dirty="0"/>
          </a:p>
          <a:p>
            <a:pPr lvl="1">
              <a:buFont typeface="Monotype Sorts" pitchFamily="2" charset="2"/>
              <a:buNone/>
              <a:defRPr/>
            </a:pPr>
            <a:endParaRPr lang="en-US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BLESSING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1113"/>
            <a:ext cx="8686800" cy="4219801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4000" b="1" dirty="0"/>
              <a:t>Paul admonishes:</a:t>
            </a:r>
          </a:p>
          <a:p>
            <a:pPr>
              <a:defRPr/>
            </a:pPr>
            <a:r>
              <a:rPr lang="en-US" sz="4000" dirty="0"/>
              <a:t>Rom 12:14  “</a:t>
            </a:r>
            <a:r>
              <a:rPr lang="en-US" sz="4000" b="1" dirty="0"/>
              <a:t>Bless</a:t>
            </a:r>
            <a:r>
              <a:rPr lang="en-US" sz="4000" dirty="0"/>
              <a:t> those who persecute you; </a:t>
            </a:r>
            <a:r>
              <a:rPr lang="en-US" sz="4000" b="1" u="sng" dirty="0"/>
              <a:t>bless</a:t>
            </a:r>
            <a:r>
              <a:rPr lang="en-US" sz="4000" b="1" dirty="0"/>
              <a:t> and do not curse</a:t>
            </a:r>
            <a:r>
              <a:rPr lang="en-US" sz="4000" dirty="0"/>
              <a:t>.”</a:t>
            </a:r>
          </a:p>
          <a:p>
            <a:pPr>
              <a:defRPr/>
            </a:pPr>
            <a:r>
              <a:rPr lang="en-US" sz="4000" dirty="0"/>
              <a:t>Rom 12:17  “</a:t>
            </a:r>
            <a:r>
              <a:rPr lang="en-US" sz="4000" b="1" dirty="0"/>
              <a:t>Repay no one evil for evil.”</a:t>
            </a:r>
          </a:p>
          <a:p>
            <a:pPr>
              <a:defRPr/>
            </a:pPr>
            <a:endParaRPr lang="en-US" sz="28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BLESSING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710543"/>
          </a:xfrm>
          <a:solidFill>
            <a:srgbClr val="FFC0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/>
              <a:t>Jesus commands:</a:t>
            </a:r>
            <a:r>
              <a:rPr lang="en-US" sz="4000" dirty="0"/>
              <a:t>	</a:t>
            </a:r>
          </a:p>
          <a:p>
            <a:pPr lvl="1">
              <a:defRPr/>
            </a:pPr>
            <a:r>
              <a:rPr lang="en-US" sz="4000" dirty="0"/>
              <a:t>Luke 6:28-29  “</a:t>
            </a:r>
            <a:r>
              <a:rPr lang="en-US" sz="4000" b="1" dirty="0"/>
              <a:t>Bless those who curse you</a:t>
            </a:r>
            <a:r>
              <a:rPr lang="en-US" sz="4000" dirty="0"/>
              <a:t>, and pray for those who spitefully use you.” </a:t>
            </a:r>
          </a:p>
          <a:p>
            <a:pPr lvl="1">
              <a:defRPr/>
            </a:pPr>
            <a:endParaRPr lang="en-US" sz="3600" b="1" dirty="0"/>
          </a:p>
          <a:p>
            <a:pPr lvl="1">
              <a:buFont typeface="Monotype Sorts" pitchFamily="2" charset="2"/>
              <a:buNone/>
              <a:defRPr/>
            </a:pPr>
            <a:endParaRPr lang="en-US" sz="3600" b="1" dirty="0"/>
          </a:p>
          <a:p>
            <a:pPr lvl="1">
              <a:defRPr/>
            </a:pPr>
            <a:endParaRPr lang="en-US" sz="3600" dirty="0"/>
          </a:p>
          <a:p>
            <a:pPr lvl="1">
              <a:buFont typeface="Monotype Sorts" pitchFamily="2" charset="2"/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Summary: Bless your marriage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9314" y="1571171"/>
            <a:ext cx="6016171" cy="3233057"/>
          </a:xfrm>
          <a:solidFill>
            <a:srgbClr val="FFC0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dirty="0"/>
              <a:t>Good words</a:t>
            </a:r>
          </a:p>
          <a:p>
            <a:pPr>
              <a:defRPr/>
            </a:pPr>
            <a:r>
              <a:rPr lang="en-US" sz="4400" dirty="0"/>
              <a:t>Kind actions</a:t>
            </a:r>
          </a:p>
          <a:p>
            <a:pPr>
              <a:defRPr/>
            </a:pPr>
            <a:r>
              <a:rPr lang="en-US" sz="4400" dirty="0"/>
              <a:t>Thankful appreciation</a:t>
            </a:r>
          </a:p>
          <a:p>
            <a:pPr>
              <a:defRPr/>
            </a:pPr>
            <a:r>
              <a:rPr lang="en-US" sz="4400" dirty="0"/>
              <a:t>Intercessory prayer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Pray as a family …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sz="half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800"/>
          </a:p>
        </p:txBody>
      </p:sp>
      <p:sp>
        <p:nvSpPr>
          <p:cNvPr id="116742" name="Rectangle 6"/>
          <p:cNvSpPr>
            <a:spLocks noGrp="1" noChangeArrowheads="1"/>
          </p:cNvSpPr>
          <p:nvPr>
            <p:ph sz="half" idx="2"/>
          </p:nvPr>
        </p:nvSpPr>
        <p:spPr bwMode="auto">
          <a:xfrm>
            <a:off x="4586288" y="6397625"/>
            <a:ext cx="4027487" cy="4603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Rx for the BEST marriage</a:t>
            </a:r>
          </a:p>
        </p:txBody>
      </p:sp>
      <p:pic>
        <p:nvPicPr>
          <p:cNvPr id="12293" name="Picture 4" descr="MPj04095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" y="1230313"/>
            <a:ext cx="7850188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parkle">
  <a:themeElements>
    <a:clrScheme name="Sparkle 2">
      <a:dk1>
        <a:srgbClr val="000000"/>
      </a:dk1>
      <a:lt1>
        <a:srgbClr val="CCCCFF"/>
      </a:lt1>
      <a:dk2>
        <a:srgbClr val="003399"/>
      </a:dk2>
      <a:lt2>
        <a:srgbClr val="76E0E6"/>
      </a:lt2>
      <a:accent1>
        <a:srgbClr val="66CCFF"/>
      </a:accent1>
      <a:accent2>
        <a:srgbClr val="6666FF"/>
      </a:accent2>
      <a:accent3>
        <a:srgbClr val="E2E2FF"/>
      </a:accent3>
      <a:accent4>
        <a:srgbClr val="000000"/>
      </a:accent4>
      <a:accent5>
        <a:srgbClr val="B8E2FF"/>
      </a:accent5>
      <a:accent6>
        <a:srgbClr val="5C5CE7"/>
      </a:accent6>
      <a:hlink>
        <a:srgbClr val="00CCCC"/>
      </a:hlink>
      <a:folHlink>
        <a:srgbClr val="9999FF"/>
      </a:folHlink>
    </a:clrScheme>
    <a:fontScheme name="Spark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Sparkle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Designs\Sparkle.pot</Template>
  <TotalTime>6730</TotalTime>
  <Words>1012</Words>
  <Application>Microsoft Office PowerPoint</Application>
  <PresentationFormat>Letter Paper (8.5x11 in)</PresentationFormat>
  <Paragraphs>213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Arial Narrow</vt:lpstr>
      <vt:lpstr>Brady Bunch</vt:lpstr>
      <vt:lpstr>Impact</vt:lpstr>
      <vt:lpstr>Monotype Sorts</vt:lpstr>
      <vt:lpstr>Tahoma</vt:lpstr>
      <vt:lpstr>Sparkle</vt:lpstr>
      <vt:lpstr>Default Design</vt:lpstr>
      <vt:lpstr>Clip</vt:lpstr>
      <vt:lpstr>PowerPoint Presentation</vt:lpstr>
      <vt:lpstr>PowerPoint Presentation</vt:lpstr>
      <vt:lpstr>Prescription for the BEST Marriage</vt:lpstr>
      <vt:lpstr>Prescription for the BEST Marriage</vt:lpstr>
      <vt:lpstr> BLESSING</vt:lpstr>
      <vt:lpstr>BLESSING</vt:lpstr>
      <vt:lpstr>BLESSING</vt:lpstr>
      <vt:lpstr>Summary: Bless your marriage</vt:lpstr>
      <vt:lpstr>Pray as a family …</vt:lpstr>
      <vt:lpstr>EDIFICATION</vt:lpstr>
      <vt:lpstr>EDIFYING</vt:lpstr>
      <vt:lpstr>Three components:</vt:lpstr>
      <vt:lpstr>Verses on Edifying</vt:lpstr>
      <vt:lpstr>Verses on Edifying</vt:lpstr>
      <vt:lpstr>PowerPoint Presentation</vt:lpstr>
      <vt:lpstr>PowerPoint Presentation</vt:lpstr>
      <vt:lpstr>PowerPoint Presentation</vt:lpstr>
      <vt:lpstr>PowerPoint Presentation</vt:lpstr>
      <vt:lpstr>Look for mutual goals. </vt:lpstr>
      <vt:lpstr>Look for mutual goals. </vt:lpstr>
      <vt:lpstr>Look for mutual goals. </vt:lpstr>
      <vt:lpstr>Sharing . . .</vt:lpstr>
      <vt:lpstr>Sharing . . .</vt:lpstr>
      <vt:lpstr>Sharing . . .</vt:lpstr>
      <vt:lpstr>Sharing . . .</vt:lpstr>
      <vt:lpstr>Sharing . . .</vt:lpstr>
      <vt:lpstr>Sharing . . .</vt:lpstr>
      <vt:lpstr>Must be avoided . . .</vt:lpstr>
      <vt:lpstr>Touching . . .</vt:lpstr>
      <vt:lpstr>Touching . . .</vt:lpstr>
      <vt:lpstr>Touching . . .</vt:lpstr>
      <vt:lpstr>Benefits of Touching. Dr. Ed Wheat</vt:lpstr>
      <vt:lpstr>Touching</vt:lpstr>
      <vt:lpstr>UCLA study .  Touch blesses by..</vt:lpstr>
      <vt:lpstr>Touching</vt:lpstr>
      <vt:lpstr>Prescription for the BEST Marriage</vt:lpstr>
      <vt:lpstr>Follow the B – E – S – T  Rx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for the Heart</dc:title>
  <dc:creator>Gateway Valued Customer</dc:creator>
  <cp:lastModifiedBy>Brent Hunter</cp:lastModifiedBy>
  <cp:revision>120</cp:revision>
  <cp:lastPrinted>1999-03-08T15:53:26Z</cp:lastPrinted>
  <dcterms:created xsi:type="dcterms:W3CDTF">1995-05-28T16:29:18Z</dcterms:created>
  <dcterms:modified xsi:type="dcterms:W3CDTF">2018-01-31T23:07:38Z</dcterms:modified>
</cp:coreProperties>
</file>