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</p:sldMasterIdLst>
  <p:handoutMasterIdLst>
    <p:handoutMasterId r:id="rId25"/>
  </p:handoutMasterIdLst>
  <p:sldIdLst>
    <p:sldId id="288" r:id="rId4"/>
    <p:sldId id="271" r:id="rId5"/>
    <p:sldId id="276" r:id="rId6"/>
    <p:sldId id="289" r:id="rId7"/>
    <p:sldId id="27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0" r:id="rId16"/>
    <p:sldId id="303" r:id="rId17"/>
    <p:sldId id="299" r:id="rId18"/>
    <p:sldId id="300" r:id="rId19"/>
    <p:sldId id="301" r:id="rId20"/>
    <p:sldId id="302" r:id="rId21"/>
    <p:sldId id="287" r:id="rId22"/>
    <p:sldId id="304" r:id="rId23"/>
    <p:sldId id="305" r:id="rId24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2775" autoAdjust="0"/>
  </p:normalViewPr>
  <p:slideViewPr>
    <p:cSldViewPr>
      <p:cViewPr varScale="1">
        <p:scale>
          <a:sx n="78" d="100"/>
          <a:sy n="78" d="100"/>
        </p:scale>
        <p:origin x="-134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075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075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F2898FF-84A0-4B06-A206-FB8E5AD1B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3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3938D-4FF9-BF44-9B86-506F4077E6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3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45A5D-CB31-684E-B285-0D3A139A5D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1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65C5E-FA46-3D47-98CC-4217A09C7C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2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0CEBE-3904-254D-9B87-E3B12311B1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0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99A5-2F22-0E45-ADF4-4277F0FBB3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BD86-3283-8845-86FE-448A960328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8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18D4E-7C37-244C-8C9E-C5B47F3DD5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9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C8484-CB29-AB47-8525-DB19B3F22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6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12095-475B-734A-8BBC-B0BA2B6E4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2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641B6-9570-3B44-8E67-465E530EF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83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90AC5-FCC8-3E49-B122-08BDB66EC2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24EB2-C1D3-D243-B5FE-B71850C804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8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CC62-B9CD-C44F-8316-466F3EDEE0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37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4CD4A-39F5-A142-AF6E-D7EADEE701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81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E34B-6194-B942-9C30-2B25CBC27B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12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790FA-0CC1-0B4A-9AEE-73C379EC76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88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4C91E-FA43-1748-9701-5ABE166081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29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4AA4-19CC-284B-AFED-AF5022B39B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08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66D5A-B4E3-B141-9477-8110009D56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34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B3524-3252-C640-8961-FDD747C7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36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EC81C-0401-E54D-9685-B5A446AA25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74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3AAA7-6C6B-E044-AB79-5729F68CC3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1537D-57F8-6D46-83EC-6898D242E3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68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DA927-BCFB-FB44-B097-2027603773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93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96E34-AD5D-EE4B-B2E7-6B5E11D346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76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65B43-A077-E34D-8402-799CFA724E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04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196B0-5F78-0A4D-B43D-9E1FDC5D0F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8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57A4C-52FD-6F48-8000-6D1BAF816D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8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17A49-65B9-4F46-A5FA-8BC8F1120B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9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8245-7B1E-424F-9CF5-C8D3F1196A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8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1EDC4-2D72-EC4B-A367-C97D0C72F0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8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5253B-444C-2F4D-9B7B-2A10B7BDE9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C10AE-C145-1F42-BBB3-B247D48910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2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FD606C-2174-F448-8EED-897C18684D66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62" name="Picture 138" descr="easter celebration 2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9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81E88E-4AAB-8945-8BB1-F68D4E6C7000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36" name="Picture 140" descr="easter celebration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BA7161-4238-E240-9E99-A7A64E619B34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445" name="Picture 85" descr="easter celebration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Jonathan Edwards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01606"/>
            <a:ext cx="4800600" cy="25783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President of Princeton University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Famous puritan preacher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Man of integrity </a:t>
            </a:r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32" y="1447800"/>
            <a:ext cx="2381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6966" y="3733800"/>
            <a:ext cx="21675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1703 - 1758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410199"/>
            <a:ext cx="576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Fascinating Genealogical Study</a:t>
            </a:r>
          </a:p>
        </p:txBody>
      </p:sp>
    </p:spTree>
    <p:extLst>
      <p:ext uri="{BB962C8B-B14F-4D97-AF65-F5344CB8AC3E}">
        <p14:creationId xmlns:p14="http://schemas.microsoft.com/office/powerpoint/2010/main" val="31949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153400" cy="6858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/>
              <a:t>BIBLE EXAMPLES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295400"/>
            <a:ext cx="8458200" cy="23622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Abraham and Isaac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Isaac and Rebecca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Jacob and Esau  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68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153400" cy="6858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/>
              <a:t>BIBLE EXAMPLES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295400"/>
            <a:ext cx="8458200" cy="23622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Israel coming out of Egypt</a:t>
            </a:r>
          </a:p>
          <a:p>
            <a:pPr marL="1028700" lvl="1" indent="-571500" algn="l">
              <a:buFont typeface="Wingdings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</a:rPr>
              <a:t>Ex 1:11; 13-14  “Bitter bondage”</a:t>
            </a:r>
          </a:p>
          <a:p>
            <a:pPr marL="1028700" lvl="1" indent="-571500" algn="l">
              <a:buFont typeface="Wingdings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</a:rPr>
              <a:t>Wanted to return – why?   </a:t>
            </a:r>
            <a:br>
              <a:rPr lang="en-US" sz="3600" dirty="0">
                <a:solidFill>
                  <a:srgbClr val="000000"/>
                </a:solidFill>
              </a:rPr>
            </a:b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2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57200"/>
            <a:ext cx="8534400" cy="3733800"/>
          </a:xfrm>
          <a:ln>
            <a:solidFill>
              <a:schemeClr val="tx2"/>
            </a:solidFill>
          </a:ln>
        </p:spPr>
        <p:txBody>
          <a:bodyPr/>
          <a:lstStyle/>
          <a:p>
            <a:pPr algn="l"/>
            <a:r>
              <a:rPr lang="en-US" sz="40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"We remember the fish which we used to eat free in Egypt, the </a:t>
            </a:r>
            <a:r>
              <a:rPr lang="en-US" sz="4000" b="1" u="sng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cucumbers and the melons and the leeks and the onions and the garlic</a:t>
            </a:r>
            <a:r>
              <a:rPr lang="en-US" sz="40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 but now there is nothing at all to look at except this manna." </a:t>
            </a:r>
          </a:p>
          <a:p>
            <a:pPr algn="l"/>
            <a:endParaRPr lang="en-US" sz="4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algn="l"/>
            <a:endParaRPr lang="en-US" sz="4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5410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600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Numbers 11:5</a:t>
            </a:r>
          </a:p>
        </p:txBody>
      </p:sp>
    </p:spTree>
    <p:extLst>
      <p:ext uri="{BB962C8B-B14F-4D97-AF65-F5344CB8AC3E}">
        <p14:creationId xmlns:p14="http://schemas.microsoft.com/office/powerpoint/2010/main" val="124083065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534400" cy="25146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800" dirty="0"/>
              <a:t>Their fixation on the </a:t>
            </a:r>
            <a:r>
              <a:rPr lang="en-US" sz="4800" i="1" dirty="0"/>
              <a:t>past </a:t>
            </a:r>
            <a:r>
              <a:rPr lang="en-US" sz="4800" dirty="0"/>
              <a:t>destroyed the possibility of a better </a:t>
            </a:r>
            <a:r>
              <a:rPr lang="en-US" sz="4800" i="1" dirty="0"/>
              <a:t>tomorrow</a:t>
            </a:r>
            <a:r>
              <a:rPr lang="en-US" sz="4800" dirty="0"/>
              <a:t>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53621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534400" cy="3124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800" b="1" dirty="0"/>
              <a:t>KEY PRINCIPLE</a:t>
            </a:r>
          </a:p>
          <a:p>
            <a:pPr algn="ctr" eaLnBrk="1" hangingPunct="1"/>
            <a:r>
              <a:rPr lang="en-US" sz="4800" dirty="0"/>
              <a:t>“You will tend to raise your children exactly the way you were raised.” </a:t>
            </a:r>
          </a:p>
          <a:p>
            <a:pPr algn="ctr" eaLnBrk="1" hangingPunct="1"/>
            <a:r>
              <a:rPr lang="en-US" sz="4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2107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143000"/>
            <a:ext cx="8534400" cy="2362200"/>
          </a:xfrm>
          <a:ln>
            <a:solidFill>
              <a:schemeClr val="tx2"/>
            </a:solidFill>
          </a:ln>
        </p:spPr>
        <p:txBody>
          <a:bodyPr/>
          <a:lstStyle/>
          <a:p>
            <a:pPr algn="l"/>
            <a:r>
              <a:rPr lang="en-US" sz="4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“Wisdom, like an inheritance, is a good thing and benefits those who see the sun.”  NIV</a:t>
            </a:r>
          </a:p>
          <a:p>
            <a:pPr algn="l"/>
            <a:endParaRPr lang="en-US" sz="4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algn="l"/>
            <a:endParaRPr lang="en-US" sz="44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5410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600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Ecclesiastes 7:11</a:t>
            </a:r>
          </a:p>
        </p:txBody>
      </p:sp>
    </p:spTree>
    <p:extLst>
      <p:ext uri="{BB962C8B-B14F-4D97-AF65-F5344CB8AC3E}">
        <p14:creationId xmlns:p14="http://schemas.microsoft.com/office/powerpoint/2010/main" val="285905733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"/>
            <a:ext cx="6705600" cy="6858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/>
              <a:t>REPUDIATION– to change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1295400"/>
            <a:ext cx="8991600" cy="28194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sz="4000" i="1" dirty="0">
                <a:solidFill>
                  <a:srgbClr val="000000"/>
                </a:solidFill>
              </a:rPr>
              <a:t>“We are all affected by our past, but we are not prisoners of it.”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The Heart of </a:t>
            </a:r>
            <a:r>
              <a:rPr lang="en-US" sz="4000" b="1" dirty="0">
                <a:solidFill>
                  <a:srgbClr val="000000"/>
                </a:solidFill>
              </a:rPr>
              <a:t>Repentance </a:t>
            </a:r>
            <a:r>
              <a:rPr lang="en-US" sz="4000" dirty="0">
                <a:solidFill>
                  <a:srgbClr val="000000"/>
                </a:solidFill>
              </a:rPr>
              <a:t>(Acts 26:20)!  A matter of </a:t>
            </a:r>
            <a:r>
              <a:rPr lang="en-US" sz="4000" i="1" dirty="0">
                <a:solidFill>
                  <a:srgbClr val="000000"/>
                </a:solidFill>
              </a:rPr>
              <a:t>choice</a:t>
            </a:r>
            <a:r>
              <a:rPr lang="en-US" sz="4000" dirty="0">
                <a:solidFill>
                  <a:srgbClr val="000000"/>
                </a:solidFill>
              </a:rPr>
              <a:t>! 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5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"/>
            <a:ext cx="6705600" cy="12192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/>
              <a:t>MAJOR PITFALL IS TO OVER-REACT.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8857" y="1447800"/>
            <a:ext cx="8991600" cy="2667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028700" lvl="1" indent="-571500" algn="l">
              <a:buFont typeface="Wingdings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</a:rPr>
              <a:t>1</a:t>
            </a:r>
            <a:r>
              <a:rPr lang="en-US" sz="3600" baseline="30000" dirty="0">
                <a:solidFill>
                  <a:srgbClr val="000000"/>
                </a:solidFill>
              </a:rPr>
              <a:t>ST</a:t>
            </a:r>
            <a:r>
              <a:rPr lang="en-US" sz="3600" dirty="0">
                <a:solidFill>
                  <a:srgbClr val="000000"/>
                </a:solidFill>
              </a:rPr>
              <a:t> GENERATION – Zealous</a:t>
            </a:r>
          </a:p>
          <a:p>
            <a:pPr marL="1028700" lvl="1" indent="-571500" algn="l">
              <a:buFont typeface="Wingdings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</a:rPr>
              <a:t>2</a:t>
            </a:r>
            <a:r>
              <a:rPr lang="en-US" sz="3600" baseline="30000" dirty="0">
                <a:solidFill>
                  <a:srgbClr val="000000"/>
                </a:solidFill>
              </a:rPr>
              <a:t>nd</a:t>
            </a:r>
            <a:r>
              <a:rPr lang="en-US" sz="3600" dirty="0">
                <a:solidFill>
                  <a:srgbClr val="000000"/>
                </a:solidFill>
              </a:rPr>
              <a:t> GENERATION – Apathetic</a:t>
            </a:r>
          </a:p>
          <a:p>
            <a:pPr marL="1028700" lvl="1" indent="-571500" algn="l">
              <a:buFont typeface="Wingdings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</a:rPr>
              <a:t>3</a:t>
            </a:r>
            <a:r>
              <a:rPr lang="en-US" sz="3600" baseline="30000" dirty="0">
                <a:solidFill>
                  <a:srgbClr val="000000"/>
                </a:solidFill>
              </a:rPr>
              <a:t>rd</a:t>
            </a:r>
            <a:r>
              <a:rPr lang="en-US" sz="3600" dirty="0">
                <a:solidFill>
                  <a:srgbClr val="000000"/>
                </a:solidFill>
              </a:rPr>
              <a:t> GENERATION – Rebellious</a:t>
            </a:r>
          </a:p>
          <a:p>
            <a:pPr marL="1485900" lvl="2" indent="-571500" algn="l">
              <a:buFont typeface="Wingdings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</a:rPr>
              <a:t>Judges 2:12 </a:t>
            </a:r>
            <a:r>
              <a:rPr lang="en-US" sz="3200" i="1" dirty="0">
                <a:solidFill>
                  <a:srgbClr val="000000"/>
                </a:solidFill>
              </a:rPr>
              <a:t>“Forsook Jehovah.”  </a:t>
            </a:r>
          </a:p>
        </p:txBody>
      </p:sp>
    </p:spTree>
    <p:extLst>
      <p:ext uri="{BB962C8B-B14F-4D97-AF65-F5344CB8AC3E}">
        <p14:creationId xmlns:p14="http://schemas.microsoft.com/office/powerpoint/2010/main" val="3708162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"/>
            <a:ext cx="6705600" cy="6858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/>
              <a:t>RESPONSIBILITY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8857" y="1066800"/>
            <a:ext cx="8991600" cy="27432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 algn="l">
              <a:buFont typeface="Wingdings" pitchFamily="2" charset="2"/>
              <a:buChar char="Ø"/>
            </a:pPr>
            <a:r>
              <a:rPr lang="en-US" sz="4000" dirty="0">
                <a:solidFill>
                  <a:srgbClr val="000000"/>
                </a:solidFill>
              </a:rPr>
              <a:t>We learn from the past, make good choices and not make excuses!</a:t>
            </a:r>
          </a:p>
          <a:p>
            <a:pPr marL="1028700" lvl="1" indent="-571500" algn="l">
              <a:buFont typeface="Wingdings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</a:rPr>
              <a:t>Adam and Eve</a:t>
            </a:r>
          </a:p>
          <a:p>
            <a:pPr marL="1028700" lvl="1" indent="-571500" algn="l">
              <a:buFont typeface="Wingdings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</a:rPr>
              <a:t>Must not blame our parents! </a:t>
            </a:r>
          </a:p>
        </p:txBody>
      </p:sp>
    </p:spTree>
    <p:extLst>
      <p:ext uri="{BB962C8B-B14F-4D97-AF65-F5344CB8AC3E}">
        <p14:creationId xmlns:p14="http://schemas.microsoft.com/office/powerpoint/2010/main" val="3821426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57200"/>
            <a:ext cx="8534400" cy="35052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b="1" i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	'The fathers eat the sour grapes,</a:t>
            </a:r>
          </a:p>
          <a:p>
            <a:pPr algn="l"/>
            <a:r>
              <a:rPr lang="en-US" b="1" i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	But the children's teeth are set on 	edge.'</a:t>
            </a:r>
            <a:endParaRPr lang="en-US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algn="l"/>
            <a:r>
              <a:rPr lang="en-US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"As I live," declares the Lord God,  “You are surely not going to use this proverb in Israel anymore!    NASU</a:t>
            </a:r>
          </a:p>
          <a:p>
            <a:pPr algn="l"/>
            <a:endParaRPr lang="en-US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54102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600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Ezekiel 18:2-4</a:t>
            </a:r>
          </a:p>
        </p:txBody>
      </p:sp>
    </p:spTree>
    <p:extLst>
      <p:ext uri="{BB962C8B-B14F-4D97-AF65-F5344CB8AC3E}">
        <p14:creationId xmlns:p14="http://schemas.microsoft.com/office/powerpoint/2010/main" val="1900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534400" cy="1981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800" b="1" dirty="0"/>
              <a:t>The Amazing Ripple Effect!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2800" dirty="0"/>
              <a:t>The type of role models we are will </a:t>
            </a:r>
          </a:p>
          <a:p>
            <a:pPr algn="ctr" eaLnBrk="1" hangingPunct="1"/>
            <a:r>
              <a:rPr lang="en-US" sz="2800" dirty="0"/>
              <a:t>affect future generations!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4953000"/>
            <a:ext cx="57912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We have no impact on our </a:t>
            </a:r>
            <a:r>
              <a:rPr lang="en-US" sz="2800" b="1" i="1" dirty="0"/>
              <a:t>ancestors</a:t>
            </a:r>
          </a:p>
          <a:p>
            <a:r>
              <a:rPr lang="en-US" sz="2800" b="1" dirty="0"/>
              <a:t> but we can have tremendous impact on our </a:t>
            </a:r>
            <a:r>
              <a:rPr lang="en-US" sz="2800" b="1" i="1" dirty="0"/>
              <a:t>descendants</a:t>
            </a:r>
            <a:r>
              <a:rPr lang="en-US" sz="28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61492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534400" cy="2743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800" b="1" dirty="0"/>
              <a:t>CHALLENGE</a:t>
            </a:r>
            <a:r>
              <a:rPr lang="en-US" sz="4800" dirty="0"/>
              <a:t>!</a:t>
            </a:r>
          </a:p>
          <a:p>
            <a:pPr algn="ctr" eaLnBrk="1" hangingPunct="1"/>
            <a:r>
              <a:rPr lang="en-US" sz="4800" dirty="0"/>
              <a:t>If needed become a </a:t>
            </a:r>
          </a:p>
          <a:p>
            <a:pPr algn="ctr" eaLnBrk="1" hangingPunct="1"/>
            <a:r>
              <a:rPr lang="en-US" sz="4800" b="1" i="1" dirty="0"/>
              <a:t>transition</a:t>
            </a:r>
            <a:r>
              <a:rPr lang="en-US" sz="4800" dirty="0"/>
              <a:t> person!</a:t>
            </a:r>
          </a:p>
          <a:p>
            <a:pPr algn="ctr" eaLnBrk="1" hangingPunct="1"/>
            <a:r>
              <a:rPr lang="en-US" sz="4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241270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534400" cy="2590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800" dirty="0"/>
              <a:t>DO THE THREE PART </a:t>
            </a:r>
            <a:r>
              <a:rPr lang="en-US" sz="4800" b="1" dirty="0"/>
              <a:t>ASSIGNMENT</a:t>
            </a:r>
            <a:r>
              <a:rPr lang="en-US" sz="4800" dirty="0"/>
              <a:t>!</a:t>
            </a:r>
          </a:p>
          <a:p>
            <a:pPr algn="ctr" eaLnBrk="1" hangingPunct="1"/>
            <a:r>
              <a:rPr lang="en-US" sz="4800" dirty="0"/>
              <a:t>It is </a:t>
            </a:r>
            <a:r>
              <a:rPr lang="en-US" sz="4800" i="1" dirty="0"/>
              <a:t>never</a:t>
            </a:r>
            <a:r>
              <a:rPr lang="en-US" sz="4800" dirty="0"/>
              <a:t> too late! </a:t>
            </a:r>
          </a:p>
          <a:p>
            <a:pPr algn="ctr" eaLnBrk="1" hangingPunct="1"/>
            <a:r>
              <a:rPr lang="en-US" sz="4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456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04800"/>
            <a:ext cx="8534400" cy="3886200"/>
          </a:xfrm>
        </p:spPr>
        <p:txBody>
          <a:bodyPr/>
          <a:lstStyle/>
          <a:p>
            <a:pPr algn="l"/>
            <a:r>
              <a:rPr lang="en-US" sz="36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“I, am a jealous God, visiting the iniquity of the fathers on the children, on the </a:t>
            </a:r>
            <a:r>
              <a:rPr lang="en-US" sz="3600" b="1" u="sng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third and the fourth generations</a:t>
            </a:r>
            <a:r>
              <a:rPr lang="en-US" sz="36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of those who hate Me,  but showing loving kindness to </a:t>
            </a:r>
            <a:r>
              <a:rPr lang="en-US" sz="3600" b="1" u="sng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thousands</a:t>
            </a:r>
            <a:r>
              <a:rPr lang="en-US" sz="36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 to those who love Me and keep My commandments.” NASU</a:t>
            </a:r>
          </a:p>
          <a:p>
            <a:pPr algn="l"/>
            <a:endParaRPr lang="en-US" sz="36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5410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600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Exodus 20: 5-6</a:t>
            </a:r>
          </a:p>
        </p:txBody>
      </p:sp>
    </p:spTree>
    <p:extLst>
      <p:ext uri="{BB962C8B-B14F-4D97-AF65-F5344CB8AC3E}">
        <p14:creationId xmlns:p14="http://schemas.microsoft.com/office/powerpoint/2010/main" val="233766501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81000"/>
            <a:ext cx="8534400" cy="14478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dirty="0"/>
              <a:t>We must understand the forces</a:t>
            </a:r>
          </a:p>
          <a:p>
            <a:pPr algn="ctr" eaLnBrk="1" hangingPunct="1"/>
            <a:r>
              <a:rPr lang="en-US" sz="4000" dirty="0"/>
              <a:t> that shape and mold us!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1905000"/>
            <a:ext cx="8534400" cy="220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143000" lvl="1" indent="-685800" algn="l">
              <a:buFont typeface="Arial" pitchFamily="34" charset="0"/>
              <a:buChar char="•"/>
            </a:pPr>
            <a:r>
              <a:rPr lang="en-US" sz="3600" dirty="0"/>
              <a:t>We can </a:t>
            </a:r>
            <a:r>
              <a:rPr lang="en-US" sz="3600" i="1" dirty="0"/>
              <a:t>Replicate </a:t>
            </a:r>
            <a:r>
              <a:rPr lang="en-US" sz="3600" dirty="0"/>
              <a:t>(repeat)</a:t>
            </a:r>
          </a:p>
          <a:p>
            <a:pPr marL="1143000" lvl="1" indent="-685800" algn="l">
              <a:buFont typeface="Arial" pitchFamily="34" charset="0"/>
              <a:buChar char="•"/>
            </a:pPr>
            <a:r>
              <a:rPr lang="en-US" sz="3600" dirty="0"/>
              <a:t>We can </a:t>
            </a:r>
            <a:r>
              <a:rPr lang="en-US" sz="3600" i="1" dirty="0"/>
              <a:t>Repudiate</a:t>
            </a:r>
            <a:r>
              <a:rPr lang="en-US" sz="3600" dirty="0"/>
              <a:t> (reject)</a:t>
            </a:r>
          </a:p>
          <a:p>
            <a:pPr marL="1143000" lvl="1" indent="-685800" algn="l">
              <a:buFont typeface="Arial" pitchFamily="34" charset="0"/>
              <a:buChar char="•"/>
            </a:pPr>
            <a:r>
              <a:rPr lang="en-US" sz="3600" dirty="0"/>
              <a:t>We can be </a:t>
            </a:r>
            <a:r>
              <a:rPr lang="en-US" sz="3600" i="1" dirty="0"/>
              <a:t>Responsible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582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33" y="53340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D2D8A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oudy Old Style"/>
                <a:cs typeface="Goudy Old Style"/>
              </a:rPr>
              <a:t>Achieving Present Success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33" y="4495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Replication/Repudiation /</a:t>
            </a:r>
            <a:r>
              <a:rPr lang="en-US" sz="4000" b="1" i="1" dirty="0" err="1">
                <a:solidFill>
                  <a:srgbClr val="000000"/>
                </a:solidFill>
                <a:latin typeface="Goudy Old Style"/>
                <a:cs typeface="Goudy Old Style"/>
              </a:rPr>
              <a:t>Responsibilily</a:t>
            </a:r>
            <a:endParaRPr lang="en-US" sz="4000" b="1" i="1" dirty="0">
              <a:solidFill>
                <a:srgbClr val="000000"/>
              </a:solidFill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1424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"/>
            <a:ext cx="6705600" cy="6858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/>
              <a:t>TWO FAMILIES: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1295400"/>
            <a:ext cx="8991600" cy="23622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indent="-742950" algn="l">
              <a:buAutoNum type="alphaUcPeriod"/>
            </a:pPr>
            <a:r>
              <a:rPr lang="en-US" sz="4000" dirty="0">
                <a:solidFill>
                  <a:srgbClr val="000000"/>
                </a:solidFill>
              </a:rPr>
              <a:t>Family of </a:t>
            </a:r>
            <a:r>
              <a:rPr lang="en-US" sz="4000" i="1" dirty="0">
                <a:solidFill>
                  <a:srgbClr val="000000"/>
                </a:solidFill>
              </a:rPr>
              <a:t>Orientation</a:t>
            </a:r>
            <a:r>
              <a:rPr lang="en-US" sz="4000" dirty="0">
                <a:solidFill>
                  <a:srgbClr val="000000"/>
                </a:solidFill>
              </a:rPr>
              <a:t>. </a:t>
            </a:r>
          </a:p>
          <a:p>
            <a:pPr marL="742950" indent="-742950" algn="l">
              <a:buAutoNum type="alphaUcPeriod"/>
            </a:pPr>
            <a:r>
              <a:rPr lang="en-US" sz="4000" dirty="0">
                <a:solidFill>
                  <a:srgbClr val="000000"/>
                </a:solidFill>
              </a:rPr>
              <a:t>Family of </a:t>
            </a:r>
            <a:r>
              <a:rPr lang="en-US" sz="4000" i="1" dirty="0">
                <a:solidFill>
                  <a:srgbClr val="000000"/>
                </a:solidFill>
              </a:rPr>
              <a:t>Outcome</a:t>
            </a:r>
            <a:r>
              <a:rPr lang="en-US" sz="4000" dirty="0">
                <a:solidFill>
                  <a:srgbClr val="000000"/>
                </a:solidFill>
              </a:rPr>
              <a:t>.</a:t>
            </a:r>
          </a:p>
          <a:p>
            <a:pPr marL="742950" indent="-742950" algn="l">
              <a:buAutoNum type="alphaUcPeriod"/>
            </a:pPr>
            <a:r>
              <a:rPr lang="en-US" sz="4000" dirty="0">
                <a:solidFill>
                  <a:srgbClr val="000000"/>
                </a:solidFill>
              </a:rPr>
              <a:t>How we respond to A determines B!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5317671" y="1905000"/>
            <a:ext cx="228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5377542" y="2476500"/>
            <a:ext cx="3140530" cy="647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2089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"/>
            <a:ext cx="6705600" cy="6858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/>
              <a:t>REPLICATION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1295400"/>
            <a:ext cx="8991600" cy="22098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indent="-742950" algn="l">
              <a:buFontTx/>
              <a:buAutoNum type="alphaUcPeriod"/>
            </a:pPr>
            <a:r>
              <a:rPr lang="en-US" sz="4000" dirty="0">
                <a:solidFill>
                  <a:srgbClr val="000000"/>
                </a:solidFill>
              </a:rPr>
              <a:t>Is the most </a:t>
            </a:r>
            <a:r>
              <a:rPr lang="en-US" sz="4000" b="1" dirty="0">
                <a:solidFill>
                  <a:srgbClr val="000000"/>
                </a:solidFill>
              </a:rPr>
              <a:t>powerful!  </a:t>
            </a:r>
          </a:p>
          <a:p>
            <a:pPr marL="742950" indent="-742950" algn="l">
              <a:buFontTx/>
              <a:buAutoNum type="alphaUcPeriod"/>
            </a:pPr>
            <a:r>
              <a:rPr lang="en-US" sz="4000" dirty="0">
                <a:solidFill>
                  <a:srgbClr val="000000"/>
                </a:solidFill>
              </a:rPr>
              <a:t>We often repeat, </a:t>
            </a:r>
            <a:r>
              <a:rPr lang="en-US" sz="4000">
                <a:solidFill>
                  <a:srgbClr val="000000"/>
                </a:solidFill>
              </a:rPr>
              <a:t>even if it </a:t>
            </a:r>
            <a:r>
              <a:rPr lang="en-US" sz="4000" dirty="0">
                <a:solidFill>
                  <a:srgbClr val="000000"/>
                </a:solidFill>
              </a:rPr>
              <a:t>is something that we hated! 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3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8534400" cy="2438400"/>
          </a:xfrm>
        </p:spPr>
        <p:txBody>
          <a:bodyPr/>
          <a:lstStyle/>
          <a:p>
            <a:pPr algn="l"/>
            <a:r>
              <a:rPr lang="en-US" sz="4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“For the good which I would, I do not; but the evil which I would not, that I practice.”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5410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600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Romans 7:19</a:t>
            </a:r>
          </a:p>
        </p:txBody>
      </p:sp>
    </p:spTree>
    <p:extLst>
      <p:ext uri="{BB962C8B-B14F-4D97-AF65-F5344CB8AC3E}">
        <p14:creationId xmlns:p14="http://schemas.microsoft.com/office/powerpoint/2010/main" val="73875198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800600"/>
            <a:ext cx="5486400" cy="193899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Replication,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Repudiation, &amp;</a:t>
            </a:r>
          </a:p>
          <a:p>
            <a:pPr algn="ctr"/>
            <a:r>
              <a:rPr lang="en-US" sz="4000" b="1" i="1" dirty="0">
                <a:solidFill>
                  <a:srgbClr val="000000"/>
                </a:solidFill>
                <a:latin typeface="Goudy Old Style"/>
                <a:cs typeface="Goudy Old Style"/>
              </a:rPr>
              <a:t>Responsibility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153400" cy="68580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/>
              <a:t>EXAMPLES OF REPLICATION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295400"/>
            <a:ext cx="8458200" cy="27432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 algn="l">
              <a:buFont typeface="Wingdings" pitchFamily="2" charset="2"/>
              <a:buChar char="Ø"/>
            </a:pPr>
            <a:r>
              <a:rPr lang="en-US" sz="4000" b="1" dirty="0">
                <a:solidFill>
                  <a:srgbClr val="000000"/>
                </a:solidFill>
              </a:rPr>
              <a:t>Divorce – </a:t>
            </a:r>
            <a:r>
              <a:rPr lang="en-US" sz="4000" i="1" dirty="0">
                <a:solidFill>
                  <a:srgbClr val="000000"/>
                </a:solidFill>
              </a:rPr>
              <a:t>80% if both parents are divorced.  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US" sz="4000" b="1" i="1" dirty="0">
                <a:solidFill>
                  <a:srgbClr val="000000"/>
                </a:solidFill>
              </a:rPr>
              <a:t>Child abuse – </a:t>
            </a:r>
            <a:r>
              <a:rPr lang="en-US" sz="4000" dirty="0">
                <a:solidFill>
                  <a:srgbClr val="000000"/>
                </a:solidFill>
              </a:rPr>
              <a:t>Most common among those who were abused. 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45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677</TotalTime>
  <Words>533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Custom Design</vt:lpstr>
      <vt:lpstr>1_Custom Design</vt:lpstr>
      <vt:lpstr> Jonathan Edwards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Take Past Failures and Turn them into Present Successes</dc:title>
  <dc:creator>Brent Hunter</dc:creator>
  <cp:lastModifiedBy>Microsoft</cp:lastModifiedBy>
  <cp:revision>22</cp:revision>
  <cp:lastPrinted>2012-05-06T06:12:35Z</cp:lastPrinted>
  <dcterms:created xsi:type="dcterms:W3CDTF">2004-03-21T21:25:52Z</dcterms:created>
  <dcterms:modified xsi:type="dcterms:W3CDTF">2018-02-04T04:08:12Z</dcterms:modified>
</cp:coreProperties>
</file>